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76822" autoAdjust="0"/>
  </p:normalViewPr>
  <p:slideViewPr>
    <p:cSldViewPr>
      <p:cViewPr varScale="1">
        <p:scale>
          <a:sx n="112" d="100"/>
          <a:sy n="112" d="100"/>
        </p:scale>
        <p:origin x="-1584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B8C63E-CB5E-479B-B60E-F81ADFE0C6AD}" type="datetimeFigureOut">
              <a:rPr lang="zh-TW" altLang="en-US" smtClean="0"/>
              <a:t>2020/8/29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34C12F-EFF6-4F83-82C1-9AA3A7E743B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62902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34C12F-EFF6-4F83-82C1-9AA3A7E743B2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15549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標題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22" name="副標題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59D2CE-4FE2-4B31-B35E-5972D1078EA2}" type="datetimeFigureOut">
              <a:rPr lang="zh-TW" altLang="en-US" smtClean="0"/>
              <a:t>2020/8/29</a:t>
            </a:fld>
            <a:endParaRPr lang="zh-TW" altLang="en-US"/>
          </a:p>
        </p:txBody>
      </p:sp>
      <p:sp>
        <p:nvSpPr>
          <p:cNvPr id="20" name="頁尾版面配置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E824576-7A20-4914-9975-B06584C20EDA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橢圓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59D2CE-4FE2-4B31-B35E-5972D1078EA2}" type="datetimeFigureOut">
              <a:rPr lang="zh-TW" altLang="en-US" smtClean="0"/>
              <a:t>2020/8/29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E824576-7A20-4914-9975-B06584C20EDA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59D2CE-4FE2-4B31-B35E-5972D1078EA2}" type="datetimeFigureOut">
              <a:rPr lang="zh-TW" altLang="en-US" smtClean="0"/>
              <a:t>2020/8/29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E824576-7A20-4914-9975-B06584C20EDA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矩形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橢圓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橢圓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59D2CE-4FE2-4B31-B35E-5972D1078EA2}" type="datetimeFigureOut">
              <a:rPr lang="zh-TW" altLang="en-US" smtClean="0"/>
              <a:t>2020/8/29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E824576-7A20-4914-9975-B06584C20EDA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59D2CE-4FE2-4B31-B35E-5972D1078EA2}" type="datetimeFigureOut">
              <a:rPr lang="zh-TW" altLang="en-US" smtClean="0"/>
              <a:t>2020/8/29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E824576-7A20-4914-9975-B06584C20EDA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59D2CE-4FE2-4B31-B35E-5972D1078EA2}" type="datetimeFigureOut">
              <a:rPr lang="zh-TW" altLang="en-US" smtClean="0"/>
              <a:t>2020/8/29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E824576-7A20-4914-9975-B06584C20EDA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59D2CE-4FE2-4B31-B35E-5972D1078EA2}" type="datetimeFigureOut">
              <a:rPr lang="zh-TW" altLang="en-US" smtClean="0"/>
              <a:t>2020/8/29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E824576-7A20-4914-9975-B06584C20EDA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59D2CE-4FE2-4B31-B35E-5972D1078EA2}" type="datetimeFigureOut">
              <a:rPr lang="zh-TW" altLang="en-US" smtClean="0"/>
              <a:t>2020/8/29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E824576-7A20-4914-9975-B06584C20EDA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59D2CE-4FE2-4B31-B35E-5972D1078EA2}" type="datetimeFigureOut">
              <a:rPr lang="zh-TW" altLang="en-US" smtClean="0"/>
              <a:t>2020/8/29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E824576-7A20-4914-9975-B06584C20EDA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9" name="流程圖: 程序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流程圖: 程序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59D2CE-4FE2-4B31-B35E-5972D1078EA2}" type="datetimeFigureOut">
              <a:rPr lang="zh-TW" altLang="en-US" smtClean="0"/>
              <a:t>2020/8/29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E824576-7A20-4914-9975-B06584C20EDA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59D2CE-4FE2-4B31-B35E-5972D1078EA2}" type="datetimeFigureOut">
              <a:rPr lang="zh-TW" altLang="en-US" smtClean="0"/>
              <a:t>2020/8/29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E824576-7A20-4914-9975-B06584C20EDA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圓形圖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橢圓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甜甜圈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標題版面配置區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文字版面配置區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24" name="日期版面配置區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9B59D2CE-4FE2-4B31-B35E-5972D1078EA2}" type="datetimeFigureOut">
              <a:rPr lang="zh-TW" altLang="en-US" smtClean="0"/>
              <a:t>2020/8/29</a:t>
            </a:fld>
            <a:endParaRPr lang="zh-TW" alt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22" name="投影片編號版面配置區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DE824576-7A20-4914-9975-B06584C20EDA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5" name="矩形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403648" y="260648"/>
            <a:ext cx="7406640" cy="864096"/>
          </a:xfrm>
        </p:spPr>
        <p:txBody>
          <a:bodyPr>
            <a:normAutofit fontScale="90000"/>
          </a:bodyPr>
          <a:lstStyle/>
          <a:p>
            <a:r>
              <a:rPr lang="en-US" altLang="zh-TW" b="1" dirty="0" smtClean="0">
                <a:effectLst/>
              </a:rPr>
              <a:t/>
            </a:r>
            <a:br>
              <a:rPr lang="en-US" altLang="zh-TW" b="1" dirty="0" smtClean="0">
                <a:effectLst/>
              </a:rPr>
            </a:br>
            <a:r>
              <a:rPr lang="en-US" altLang="zh-TW" b="1" dirty="0">
                <a:effectLst/>
              </a:rPr>
              <a:t/>
            </a:r>
            <a:br>
              <a:rPr lang="en-US" altLang="zh-TW" b="1" dirty="0">
                <a:effectLst/>
              </a:rPr>
            </a:br>
            <a:r>
              <a:rPr lang="zh-TW" altLang="en-US" b="1" dirty="0">
                <a:effectLst/>
              </a:rPr>
              <a:t/>
            </a:r>
            <a:br>
              <a:rPr lang="zh-TW" altLang="en-US" b="1" dirty="0">
                <a:effectLst/>
              </a:rPr>
            </a:br>
            <a:r>
              <a:rPr lang="en-US" altLang="zh-TW" b="1" dirty="0">
                <a:effectLst/>
              </a:rPr>
              <a:t/>
            </a:r>
            <a:br>
              <a:rPr lang="en-US" altLang="zh-TW" b="1" dirty="0">
                <a:effectLst/>
              </a:rPr>
            </a:br>
            <a:r>
              <a:rPr lang="en-US" altLang="zh-TW" b="1" dirty="0">
                <a:effectLst/>
              </a:rPr>
              <a:t/>
            </a:r>
            <a:br>
              <a:rPr lang="en-US" altLang="zh-TW" b="1" dirty="0">
                <a:effectLst/>
              </a:rPr>
            </a:br>
            <a:r>
              <a:rPr lang="en-US" altLang="zh-TW" b="1" dirty="0">
                <a:effectLst/>
              </a:rPr>
              <a:t/>
            </a:r>
            <a:br>
              <a:rPr lang="en-US" altLang="zh-TW" b="1" dirty="0">
                <a:effectLst/>
              </a:rPr>
            </a:br>
            <a:r>
              <a:rPr lang="en-US" altLang="zh-TW" b="1" dirty="0">
                <a:effectLst/>
              </a:rPr>
              <a:t/>
            </a:r>
            <a:br>
              <a:rPr lang="en-US" altLang="zh-TW" b="1" dirty="0">
                <a:effectLst/>
              </a:rPr>
            </a:br>
            <a:r>
              <a:rPr lang="en-US" altLang="zh-TW" b="1" dirty="0">
                <a:effectLst/>
              </a:rPr>
              <a:t/>
            </a:r>
            <a:br>
              <a:rPr lang="en-US" altLang="zh-TW" b="1" dirty="0">
                <a:effectLst/>
              </a:rPr>
            </a:br>
            <a:r>
              <a:rPr lang="en-US" altLang="zh-TW" b="1" dirty="0">
                <a:effectLst/>
              </a:rPr>
              <a:t/>
            </a:r>
            <a:br>
              <a:rPr lang="en-US" altLang="zh-TW" b="1" dirty="0">
                <a:effectLst/>
              </a:rPr>
            </a:br>
            <a:r>
              <a:rPr lang="en-US" altLang="zh-TW" b="1" dirty="0">
                <a:effectLst/>
              </a:rPr>
              <a:t/>
            </a:r>
            <a:br>
              <a:rPr lang="en-US" altLang="zh-TW" b="1" dirty="0">
                <a:effectLst/>
              </a:rPr>
            </a:br>
            <a:r>
              <a:rPr lang="zh-TW" altLang="en-US" b="1" dirty="0">
                <a:effectLst/>
              </a:rPr>
              <a:t>死刑犯和 </a:t>
            </a:r>
            <a:r>
              <a:rPr lang="en-US" altLang="zh-TW" b="1" dirty="0">
                <a:effectLst/>
              </a:rPr>
              <a:t>CEO</a:t>
            </a:r>
            <a:r>
              <a:rPr lang="zh-TW" altLang="en-US" b="1" dirty="0">
                <a:effectLst/>
              </a:rPr>
              <a:t>寫給媽媽的</a:t>
            </a:r>
            <a:r>
              <a:rPr lang="zh-TW" altLang="en-US" b="1" dirty="0" smtClean="0">
                <a:effectLst/>
              </a:rPr>
              <a:t>信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640" y="1412776"/>
            <a:ext cx="7406640" cy="5107328"/>
          </a:xfrm>
        </p:spPr>
        <p:txBody>
          <a:bodyPr>
            <a:normAutofit/>
          </a:bodyPr>
          <a:lstStyle/>
          <a:p>
            <a:r>
              <a:rPr lang="zh-TW" altLang="en-US" sz="3200" dirty="0"/>
              <a:t>當父母的人當然想把世上最好的都給孩子，</a:t>
            </a:r>
          </a:p>
          <a:p>
            <a:r>
              <a:rPr lang="zh-TW" altLang="en-US" sz="3200" dirty="0"/>
              <a:t>也許是彌補小時候的遺憾，</a:t>
            </a:r>
          </a:p>
          <a:p>
            <a:r>
              <a:rPr lang="zh-TW" altLang="en-US" sz="3200" dirty="0"/>
              <a:t>通常在能力範圍內總是有求必應，</a:t>
            </a:r>
          </a:p>
          <a:p>
            <a:r>
              <a:rPr lang="zh-TW" altLang="en-US" sz="3200" dirty="0"/>
              <a:t>但沒人天生就會當父母，</a:t>
            </a:r>
          </a:p>
          <a:p>
            <a:r>
              <a:rPr lang="zh-TW" altLang="en-US" sz="3200" dirty="0"/>
              <a:t>家庭教育能影響人的一生，</a:t>
            </a:r>
          </a:p>
          <a:p>
            <a:r>
              <a:rPr lang="zh-TW" altLang="en-US" sz="3200" dirty="0"/>
              <a:t>以下有兩封信殘酷的對比出</a:t>
            </a:r>
          </a:p>
          <a:p>
            <a:r>
              <a:rPr lang="zh-TW" altLang="en-US" sz="3200" dirty="0"/>
              <a:t>死刑犯和 </a:t>
            </a:r>
            <a:r>
              <a:rPr lang="en-US" altLang="zh-TW" sz="3200" dirty="0"/>
              <a:t>CEO</a:t>
            </a:r>
            <a:r>
              <a:rPr lang="zh-TW" altLang="en-US" sz="3200" dirty="0"/>
              <a:t>的母親是怎麼教育孩子的</a:t>
            </a:r>
            <a:r>
              <a:rPr lang="zh-TW" altLang="en-US" sz="3200" dirty="0" smtClean="0"/>
              <a:t>！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866577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403648" y="764704"/>
            <a:ext cx="7406640" cy="1224136"/>
          </a:xfrm>
        </p:spPr>
        <p:txBody>
          <a:bodyPr>
            <a:normAutofit fontScale="90000"/>
          </a:bodyPr>
          <a:lstStyle/>
          <a:p>
            <a:r>
              <a:rPr lang="zh-TW" altLang="en-US" b="1" dirty="0" smtClean="0">
                <a:effectLst/>
              </a:rPr>
              <a:t>                                                                </a:t>
            </a:r>
            <a:r>
              <a:rPr lang="en-US" altLang="zh-TW" b="1" dirty="0" smtClean="0">
                <a:effectLst/>
              </a:rPr>
              <a:t/>
            </a:r>
            <a:br>
              <a:rPr lang="en-US" altLang="zh-TW" b="1" dirty="0" smtClean="0">
                <a:effectLst/>
              </a:rPr>
            </a:br>
            <a:r>
              <a:rPr lang="en-US" altLang="zh-TW" b="1" dirty="0">
                <a:effectLst/>
              </a:rPr>
              <a:t/>
            </a:r>
            <a:br>
              <a:rPr lang="en-US" altLang="zh-TW" b="1" dirty="0">
                <a:effectLst/>
              </a:rPr>
            </a:br>
            <a:r>
              <a:rPr lang="zh-TW" altLang="en-US" b="1" dirty="0" smtClean="0">
                <a:effectLst/>
              </a:rPr>
              <a:t>一個</a:t>
            </a:r>
            <a:r>
              <a:rPr lang="zh-TW" altLang="en-US" b="1" dirty="0">
                <a:effectLst/>
              </a:rPr>
              <a:t>死刑犯寫給父母的信：</a:t>
            </a:r>
            <a:br>
              <a:rPr lang="zh-TW" altLang="en-US" b="1" dirty="0">
                <a:effectLst/>
              </a:rPr>
            </a:br>
            <a:endParaRPr lang="en-US" altLang="zh-TW" dirty="0">
              <a:effectLst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403648" y="1700808"/>
            <a:ext cx="7334632" cy="2880320"/>
          </a:xfrm>
        </p:spPr>
        <p:txBody>
          <a:bodyPr>
            <a:normAutofit/>
          </a:bodyPr>
          <a:lstStyle/>
          <a:p>
            <a:r>
              <a:rPr lang="zh-TW" altLang="en-US" sz="3200" dirty="0"/>
              <a:t>爸爸媽媽：</a:t>
            </a:r>
          </a:p>
          <a:p>
            <a:r>
              <a:rPr lang="zh-TW" altLang="en-US" sz="3200" dirty="0"/>
              <a:t>我明天就要行刑了，</a:t>
            </a:r>
          </a:p>
          <a:p>
            <a:r>
              <a:rPr lang="zh-TW" altLang="en-US" sz="3200" dirty="0"/>
              <a:t>我也不知道我的人生為什麼會變成這樣，</a:t>
            </a:r>
          </a:p>
          <a:p>
            <a:r>
              <a:rPr lang="zh-TW" altLang="en-US" sz="3200" dirty="0"/>
              <a:t>但往事一幕幕閃過眼前</a:t>
            </a:r>
            <a:r>
              <a:rPr lang="en-US" altLang="zh-TW" sz="3200" dirty="0"/>
              <a:t>…</a:t>
            </a:r>
          </a:p>
          <a:p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318541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403648" y="260648"/>
            <a:ext cx="7406640" cy="1224136"/>
          </a:xfrm>
        </p:spPr>
        <p:txBody>
          <a:bodyPr>
            <a:normAutofit fontScale="90000"/>
          </a:bodyPr>
          <a:lstStyle/>
          <a:p>
            <a:r>
              <a:rPr lang="zh-TW" altLang="en-US" b="1" dirty="0" smtClean="0">
                <a:effectLst/>
              </a:rPr>
              <a:t>                                                                </a:t>
            </a:r>
            <a:r>
              <a:rPr lang="en-US" altLang="zh-TW" b="1" dirty="0" smtClean="0">
                <a:effectLst/>
              </a:rPr>
              <a:t/>
            </a:r>
            <a:br>
              <a:rPr lang="en-US" altLang="zh-TW" b="1" dirty="0" smtClean="0">
                <a:effectLst/>
              </a:rPr>
            </a:br>
            <a:r>
              <a:rPr lang="en-US" altLang="zh-TW" b="1" dirty="0">
                <a:effectLst/>
              </a:rPr>
              <a:t/>
            </a:r>
            <a:br>
              <a:rPr lang="en-US" altLang="zh-TW" b="1" dirty="0">
                <a:effectLst/>
              </a:rPr>
            </a:br>
            <a:r>
              <a:rPr lang="zh-TW" altLang="en-US" b="1" dirty="0">
                <a:effectLst/>
              </a:rPr>
              <a:t/>
            </a:r>
            <a:br>
              <a:rPr lang="zh-TW" altLang="en-US" b="1" dirty="0">
                <a:effectLst/>
              </a:rPr>
            </a:br>
            <a:endParaRPr lang="en-US" altLang="zh-TW" dirty="0">
              <a:effectLst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640" y="188640"/>
            <a:ext cx="7406640" cy="5256584"/>
          </a:xfrm>
        </p:spPr>
        <p:txBody>
          <a:bodyPr>
            <a:normAutofit lnSpcReduction="10000"/>
          </a:bodyPr>
          <a:lstStyle/>
          <a:p>
            <a:endParaRPr lang="en-US" altLang="zh-TW" sz="3200" dirty="0" smtClean="0"/>
          </a:p>
          <a:p>
            <a:r>
              <a:rPr lang="en-US" altLang="zh-TW" sz="3200" dirty="0" smtClean="0"/>
              <a:t>3</a:t>
            </a:r>
            <a:r>
              <a:rPr lang="zh-TW" altLang="en-US" sz="3200" dirty="0"/>
              <a:t>歲那年，</a:t>
            </a:r>
          </a:p>
          <a:p>
            <a:r>
              <a:rPr lang="zh-TW" altLang="en-US" sz="3200" dirty="0"/>
              <a:t>我跑太快被石頭絆倒，</a:t>
            </a:r>
          </a:p>
          <a:p>
            <a:r>
              <a:rPr lang="zh-TW" altLang="en-US" sz="3200" dirty="0"/>
              <a:t>妳急著扶我起來安慰，</a:t>
            </a:r>
          </a:p>
          <a:p>
            <a:r>
              <a:rPr lang="zh-TW" altLang="en-US" sz="3200" dirty="0"/>
              <a:t>還往石頭踢了兩腳，</a:t>
            </a:r>
          </a:p>
          <a:p>
            <a:r>
              <a:rPr lang="zh-TW" altLang="en-US" sz="3200" dirty="0"/>
              <a:t>「不哭不哭，都是石頭壞壞！」</a:t>
            </a:r>
          </a:p>
          <a:p>
            <a:r>
              <a:rPr lang="zh-TW" altLang="en-US" sz="3200" dirty="0"/>
              <a:t>讓本來忍住不哭的我抱著妳委屈哭了好久，</a:t>
            </a:r>
          </a:p>
          <a:p>
            <a:r>
              <a:rPr lang="zh-TW" altLang="en-US" sz="3200" dirty="0"/>
              <a:t>是妳讓我知道原來跌倒是石頭的錯，</a:t>
            </a:r>
          </a:p>
          <a:p>
            <a:r>
              <a:rPr lang="zh-TW" altLang="en-US" sz="3200" dirty="0"/>
              <a:t>但我不知道妳只是為了哄我別哭。</a:t>
            </a:r>
          </a:p>
          <a:p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89732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403648" y="260648"/>
            <a:ext cx="7406640" cy="1224136"/>
          </a:xfrm>
        </p:spPr>
        <p:txBody>
          <a:bodyPr>
            <a:normAutofit fontScale="90000"/>
          </a:bodyPr>
          <a:lstStyle/>
          <a:p>
            <a:r>
              <a:rPr lang="zh-TW" altLang="en-US" b="1" dirty="0" smtClean="0">
                <a:effectLst/>
              </a:rPr>
              <a:t>                                                                </a:t>
            </a:r>
            <a:r>
              <a:rPr lang="en-US" altLang="zh-TW" b="1" dirty="0" smtClean="0">
                <a:effectLst/>
              </a:rPr>
              <a:t/>
            </a:r>
            <a:br>
              <a:rPr lang="en-US" altLang="zh-TW" b="1" dirty="0" smtClean="0">
                <a:effectLst/>
              </a:rPr>
            </a:br>
            <a:r>
              <a:rPr lang="en-US" altLang="zh-TW" b="1" dirty="0">
                <a:effectLst/>
              </a:rPr>
              <a:t/>
            </a:r>
            <a:br>
              <a:rPr lang="en-US" altLang="zh-TW" b="1" dirty="0">
                <a:effectLst/>
              </a:rPr>
            </a:br>
            <a:r>
              <a:rPr lang="zh-TW" altLang="en-US" b="1" dirty="0">
                <a:effectLst/>
              </a:rPr>
              <a:t/>
            </a:r>
            <a:br>
              <a:rPr lang="zh-TW" altLang="en-US" b="1" dirty="0">
                <a:effectLst/>
              </a:rPr>
            </a:br>
            <a:endParaRPr lang="en-US" altLang="zh-TW" dirty="0">
              <a:effectLst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640" y="188640"/>
            <a:ext cx="7406640" cy="6331464"/>
          </a:xfrm>
        </p:spPr>
        <p:txBody>
          <a:bodyPr>
            <a:normAutofit/>
          </a:bodyPr>
          <a:lstStyle/>
          <a:p>
            <a:endParaRPr lang="en-US" altLang="zh-TW" sz="3200" dirty="0" smtClean="0"/>
          </a:p>
          <a:p>
            <a:r>
              <a:rPr lang="en-US" altLang="zh-TW" sz="3200" dirty="0" smtClean="0"/>
              <a:t>4</a:t>
            </a:r>
            <a:r>
              <a:rPr lang="zh-TW" altLang="en-US" sz="3200" dirty="0"/>
              <a:t>歲那年，</a:t>
            </a:r>
          </a:p>
          <a:p>
            <a:r>
              <a:rPr lang="zh-TW" altLang="en-US" sz="3200" dirty="0"/>
              <a:t>我因為看電視不想吃飯，</a:t>
            </a:r>
          </a:p>
          <a:p>
            <a:r>
              <a:rPr lang="zh-TW" altLang="en-US" sz="3200" dirty="0"/>
              <a:t>妳就把飯端來一口一口餵我吃。</a:t>
            </a:r>
          </a:p>
          <a:p>
            <a:r>
              <a:rPr lang="zh-TW" altLang="en-US" sz="3200" b="1" dirty="0"/>
              <a:t>是妳讓我知道</a:t>
            </a:r>
          </a:p>
          <a:p>
            <a:r>
              <a:rPr lang="zh-TW" altLang="en-US" sz="3200" b="1" dirty="0"/>
              <a:t>原來生活可以這麼享受，</a:t>
            </a:r>
          </a:p>
          <a:p>
            <a:r>
              <a:rPr lang="zh-TW" altLang="en-US" sz="3200" dirty="0"/>
              <a:t>但我不知道妳只是怕我弄髒衣服，</a:t>
            </a:r>
          </a:p>
          <a:p>
            <a:r>
              <a:rPr lang="zh-TW" altLang="en-US" sz="3200" dirty="0"/>
              <a:t>最後還要麻煩妳去洗</a:t>
            </a:r>
            <a:r>
              <a:rPr lang="zh-TW" altLang="en-US" sz="3200" dirty="0" smtClean="0"/>
              <a:t>。</a:t>
            </a:r>
            <a:endParaRPr lang="en-US" altLang="zh-TW" sz="3200" dirty="0" smtClean="0"/>
          </a:p>
          <a:p>
            <a:endParaRPr lang="en-US" altLang="zh-TW" sz="3200" dirty="0" smtClean="0"/>
          </a:p>
          <a:p>
            <a:r>
              <a:rPr lang="zh-TW" altLang="en-US" sz="3200" b="1" dirty="0"/>
              <a:t>為了不讓我哭，你只好妥協</a:t>
            </a:r>
          </a:p>
          <a:p>
            <a:r>
              <a:rPr lang="zh-TW" altLang="en-US" sz="3200" b="1" dirty="0"/>
              <a:t>怕</a:t>
            </a:r>
            <a:r>
              <a:rPr lang="zh-TW" altLang="en-US" sz="3200" b="1" dirty="0" smtClean="0"/>
              <a:t>麻煩，不</a:t>
            </a:r>
            <a:r>
              <a:rPr lang="zh-TW" altLang="en-US" sz="3200" b="1" dirty="0"/>
              <a:t>讓我做家事 我無法獨立</a:t>
            </a:r>
            <a:r>
              <a:rPr lang="en-US" altLang="zh-TW" sz="3200" b="1" dirty="0"/>
              <a:t>...</a:t>
            </a:r>
          </a:p>
          <a:p>
            <a:endParaRPr lang="en-US" altLang="zh-TW" sz="3200" dirty="0"/>
          </a:p>
          <a:p>
            <a:endParaRPr lang="zh-TW" altLang="en-US" sz="3200" dirty="0"/>
          </a:p>
          <a:p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54136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403648" y="260648"/>
            <a:ext cx="7406640" cy="1224136"/>
          </a:xfrm>
        </p:spPr>
        <p:txBody>
          <a:bodyPr>
            <a:normAutofit fontScale="90000"/>
          </a:bodyPr>
          <a:lstStyle/>
          <a:p>
            <a:r>
              <a:rPr lang="zh-TW" altLang="en-US" b="1" dirty="0" smtClean="0">
                <a:effectLst/>
              </a:rPr>
              <a:t>                                                                </a:t>
            </a:r>
            <a:r>
              <a:rPr lang="en-US" altLang="zh-TW" b="1" dirty="0" smtClean="0">
                <a:effectLst/>
              </a:rPr>
              <a:t/>
            </a:r>
            <a:br>
              <a:rPr lang="en-US" altLang="zh-TW" b="1" dirty="0" smtClean="0">
                <a:effectLst/>
              </a:rPr>
            </a:br>
            <a:r>
              <a:rPr lang="en-US" altLang="zh-TW" b="1" dirty="0">
                <a:effectLst/>
              </a:rPr>
              <a:t/>
            </a:r>
            <a:br>
              <a:rPr lang="en-US" altLang="zh-TW" b="1" dirty="0">
                <a:effectLst/>
              </a:rPr>
            </a:br>
            <a:r>
              <a:rPr lang="zh-TW" altLang="en-US" b="1" dirty="0">
                <a:effectLst/>
              </a:rPr>
              <a:t/>
            </a:r>
            <a:br>
              <a:rPr lang="zh-TW" altLang="en-US" b="1" dirty="0">
                <a:effectLst/>
              </a:rPr>
            </a:br>
            <a:endParaRPr lang="en-US" altLang="zh-TW" dirty="0">
              <a:effectLst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640" y="188640"/>
            <a:ext cx="7406640" cy="6331464"/>
          </a:xfrm>
        </p:spPr>
        <p:txBody>
          <a:bodyPr>
            <a:normAutofit/>
          </a:bodyPr>
          <a:lstStyle/>
          <a:p>
            <a:r>
              <a:rPr lang="en-US" altLang="zh-TW" sz="3200" dirty="0"/>
              <a:t>6</a:t>
            </a:r>
            <a:r>
              <a:rPr lang="zh-TW" altLang="en-US" sz="3200" dirty="0"/>
              <a:t>歲那年，</a:t>
            </a:r>
          </a:p>
          <a:p>
            <a:r>
              <a:rPr lang="zh-TW" altLang="en-US" sz="3200" dirty="0"/>
              <a:t>妳帶我到玩具店挑聖誕禮物，</a:t>
            </a:r>
          </a:p>
          <a:p>
            <a:r>
              <a:rPr lang="zh-TW" altLang="en-US" sz="3200" dirty="0"/>
              <a:t>說好只能買一樣。</a:t>
            </a:r>
          </a:p>
          <a:p>
            <a:r>
              <a:rPr lang="zh-TW" altLang="en-US" sz="3200" dirty="0"/>
              <a:t>但買了變形金剛</a:t>
            </a:r>
            <a:r>
              <a:rPr lang="zh-TW" altLang="en-US" sz="3200" dirty="0" smtClean="0"/>
              <a:t>後，我</a:t>
            </a:r>
            <a:r>
              <a:rPr lang="zh-TW" altLang="en-US" sz="3200" dirty="0"/>
              <a:t>還想要模型飛機，</a:t>
            </a:r>
          </a:p>
          <a:p>
            <a:r>
              <a:rPr lang="zh-TW" altLang="en-US" sz="3200" dirty="0"/>
              <a:t>妳不</a:t>
            </a:r>
            <a:r>
              <a:rPr lang="zh-TW" altLang="en-US" sz="3200" dirty="0" smtClean="0"/>
              <a:t>同意，我</a:t>
            </a:r>
            <a:r>
              <a:rPr lang="zh-TW" altLang="en-US" sz="3200" dirty="0"/>
              <a:t>就躺在地上哭，</a:t>
            </a:r>
          </a:p>
          <a:p>
            <a:r>
              <a:rPr lang="zh-TW" altLang="en-US" sz="3200" dirty="0"/>
              <a:t>直到妳乖乖付了錢。</a:t>
            </a:r>
          </a:p>
          <a:p>
            <a:r>
              <a:rPr lang="zh-TW" altLang="en-US" sz="3200" dirty="0"/>
              <a:t>是妳讓我</a:t>
            </a:r>
            <a:r>
              <a:rPr lang="zh-TW" altLang="en-US" sz="3200" dirty="0" smtClean="0"/>
              <a:t>知道：原來</a:t>
            </a:r>
            <a:r>
              <a:rPr lang="zh-TW" altLang="en-US" sz="3200" dirty="0"/>
              <a:t>用這</a:t>
            </a:r>
            <a:r>
              <a:rPr lang="zh-TW" altLang="en-US" sz="3200" dirty="0" smtClean="0"/>
              <a:t>招妳</a:t>
            </a:r>
            <a:r>
              <a:rPr lang="zh-TW" altLang="en-US" sz="3200" dirty="0"/>
              <a:t>就會妥協，</a:t>
            </a:r>
          </a:p>
          <a:p>
            <a:r>
              <a:rPr lang="zh-TW" altLang="en-US" sz="3200" dirty="0"/>
              <a:t>但我不知道妳只是不想在別人面前丟臉。</a:t>
            </a:r>
          </a:p>
          <a:p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72320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403648" y="260648"/>
            <a:ext cx="7406640" cy="1224136"/>
          </a:xfrm>
        </p:spPr>
        <p:txBody>
          <a:bodyPr>
            <a:normAutofit fontScale="90000"/>
          </a:bodyPr>
          <a:lstStyle/>
          <a:p>
            <a:r>
              <a:rPr lang="zh-TW" altLang="en-US" b="1" dirty="0" smtClean="0">
                <a:effectLst/>
              </a:rPr>
              <a:t>                                                                </a:t>
            </a:r>
            <a:r>
              <a:rPr lang="en-US" altLang="zh-TW" b="1" dirty="0" smtClean="0">
                <a:effectLst/>
              </a:rPr>
              <a:t/>
            </a:r>
            <a:br>
              <a:rPr lang="en-US" altLang="zh-TW" b="1" dirty="0" smtClean="0">
                <a:effectLst/>
              </a:rPr>
            </a:br>
            <a:r>
              <a:rPr lang="en-US" altLang="zh-TW" b="1" dirty="0">
                <a:effectLst/>
              </a:rPr>
              <a:t/>
            </a:r>
            <a:br>
              <a:rPr lang="en-US" altLang="zh-TW" b="1" dirty="0">
                <a:effectLst/>
              </a:rPr>
            </a:br>
            <a:r>
              <a:rPr lang="zh-TW" altLang="en-US" b="1" dirty="0">
                <a:effectLst/>
              </a:rPr>
              <a:t/>
            </a:r>
            <a:br>
              <a:rPr lang="zh-TW" altLang="en-US" b="1" dirty="0">
                <a:effectLst/>
              </a:rPr>
            </a:br>
            <a:endParaRPr lang="en-US" altLang="zh-TW" dirty="0">
              <a:effectLst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640" y="1052736"/>
            <a:ext cx="7406640" cy="5467368"/>
          </a:xfrm>
        </p:spPr>
        <p:txBody>
          <a:bodyPr>
            <a:normAutofit/>
          </a:bodyPr>
          <a:lstStyle/>
          <a:p>
            <a:r>
              <a:rPr lang="en-US" altLang="zh-TW" sz="3200" dirty="0" smtClean="0"/>
              <a:t>8</a:t>
            </a:r>
            <a:r>
              <a:rPr lang="zh-TW" altLang="en-US" sz="3200" dirty="0"/>
              <a:t>歲那年，</a:t>
            </a:r>
          </a:p>
          <a:p>
            <a:r>
              <a:rPr lang="zh-TW" altLang="en-US" sz="3200" dirty="0"/>
              <a:t>我想學著洗襪子，妳怕我洗不乾淨，</a:t>
            </a:r>
          </a:p>
          <a:p>
            <a:r>
              <a:rPr lang="zh-TW" altLang="en-US" sz="3200" dirty="0"/>
              <a:t>我想學習刷碗，妳怕我把碗打破，</a:t>
            </a:r>
          </a:p>
          <a:p>
            <a:r>
              <a:rPr lang="zh-TW" altLang="en-US" sz="3200" dirty="0"/>
              <a:t>我想自己盛飯，妳怕我被燙到。</a:t>
            </a:r>
          </a:p>
          <a:p>
            <a:r>
              <a:rPr lang="zh-TW" altLang="en-US" sz="3200" b="1" dirty="0"/>
              <a:t>是妳讓我知道原來</a:t>
            </a:r>
          </a:p>
          <a:p>
            <a:r>
              <a:rPr lang="zh-TW" altLang="en-US" sz="3200" b="1" dirty="0"/>
              <a:t>我不能面對的困難和危險這麼多，</a:t>
            </a:r>
          </a:p>
          <a:p>
            <a:r>
              <a:rPr lang="zh-TW" altLang="en-US" sz="3200" dirty="0"/>
              <a:t>但我不知道妳只是怕</a:t>
            </a:r>
            <a:r>
              <a:rPr lang="zh-TW" altLang="en-US" sz="3200" dirty="0" smtClean="0"/>
              <a:t>麻煩，不想</a:t>
            </a:r>
            <a:r>
              <a:rPr lang="zh-TW" altLang="en-US" sz="3200" dirty="0"/>
              <a:t>重做家事。</a:t>
            </a:r>
          </a:p>
          <a:p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97679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403648" y="260648"/>
            <a:ext cx="7406640" cy="1224136"/>
          </a:xfrm>
        </p:spPr>
        <p:txBody>
          <a:bodyPr>
            <a:normAutofit fontScale="90000"/>
          </a:bodyPr>
          <a:lstStyle/>
          <a:p>
            <a:r>
              <a:rPr lang="zh-TW" altLang="en-US" b="1" dirty="0" smtClean="0">
                <a:effectLst/>
              </a:rPr>
              <a:t>                                                                </a:t>
            </a:r>
            <a:r>
              <a:rPr lang="en-US" altLang="zh-TW" b="1" dirty="0" smtClean="0">
                <a:effectLst/>
              </a:rPr>
              <a:t/>
            </a:r>
            <a:br>
              <a:rPr lang="en-US" altLang="zh-TW" b="1" dirty="0" smtClean="0">
                <a:effectLst/>
              </a:rPr>
            </a:br>
            <a:r>
              <a:rPr lang="en-US" altLang="zh-TW" b="1" dirty="0">
                <a:effectLst/>
              </a:rPr>
              <a:t/>
            </a:r>
            <a:br>
              <a:rPr lang="en-US" altLang="zh-TW" b="1" dirty="0">
                <a:effectLst/>
              </a:rPr>
            </a:br>
            <a:r>
              <a:rPr lang="zh-TW" altLang="en-US" b="1" dirty="0">
                <a:effectLst/>
              </a:rPr>
              <a:t/>
            </a:r>
            <a:br>
              <a:rPr lang="zh-TW" altLang="en-US" b="1" dirty="0">
                <a:effectLst/>
              </a:rPr>
            </a:br>
            <a:endParaRPr lang="en-US" altLang="zh-TW" dirty="0">
              <a:effectLst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640" y="1052736"/>
            <a:ext cx="7406640" cy="4032448"/>
          </a:xfrm>
        </p:spPr>
        <p:txBody>
          <a:bodyPr>
            <a:normAutofit/>
          </a:bodyPr>
          <a:lstStyle/>
          <a:p>
            <a:r>
              <a:rPr lang="en-US" altLang="zh-TW" sz="3200" dirty="0" smtClean="0"/>
              <a:t>10</a:t>
            </a:r>
            <a:r>
              <a:rPr lang="zh-TW" altLang="en-US" sz="3200" dirty="0"/>
              <a:t>歲那年，</a:t>
            </a:r>
          </a:p>
          <a:p>
            <a:r>
              <a:rPr lang="zh-TW" altLang="en-US" sz="3200" dirty="0"/>
              <a:t>妳幫我報名 </a:t>
            </a:r>
            <a:r>
              <a:rPr lang="en-US" altLang="zh-TW" sz="3200" dirty="0"/>
              <a:t>3</a:t>
            </a:r>
            <a:r>
              <a:rPr lang="zh-TW" altLang="en-US" sz="3200" dirty="0"/>
              <a:t>個升學班和 </a:t>
            </a:r>
            <a:r>
              <a:rPr lang="en-US" altLang="zh-TW" sz="3200" dirty="0"/>
              <a:t>2</a:t>
            </a:r>
            <a:r>
              <a:rPr lang="zh-TW" altLang="en-US" sz="3200" dirty="0"/>
              <a:t>個才藝班，</a:t>
            </a:r>
          </a:p>
          <a:p>
            <a:r>
              <a:rPr lang="zh-TW" altLang="en-US" sz="3200" dirty="0"/>
              <a:t>當我每天都被課業逼得晚回家，</a:t>
            </a:r>
          </a:p>
          <a:p>
            <a:r>
              <a:rPr lang="zh-TW" altLang="en-US" sz="3200" dirty="0"/>
              <a:t>妳說吃得苦中</a:t>
            </a:r>
            <a:r>
              <a:rPr lang="zh-TW" altLang="en-US" sz="3200" dirty="0" smtClean="0"/>
              <a:t>苦，方</a:t>
            </a:r>
            <a:r>
              <a:rPr lang="zh-TW" altLang="en-US" sz="3200" dirty="0"/>
              <a:t>為人上人。</a:t>
            </a:r>
          </a:p>
          <a:p>
            <a:r>
              <a:rPr lang="zh-TW" altLang="en-US" sz="3200" dirty="0"/>
              <a:t>是妳讓我知道原來學習是這麼痛苦的事，</a:t>
            </a:r>
          </a:p>
          <a:p>
            <a:r>
              <a:rPr lang="zh-TW" altLang="en-US" sz="3200" dirty="0"/>
              <a:t>但我不知道妳只是想在親友面前炫耀</a:t>
            </a:r>
            <a:r>
              <a:rPr lang="zh-TW" altLang="en-US" sz="3200" dirty="0" smtClean="0"/>
              <a:t>。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993528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403648" y="260648"/>
            <a:ext cx="7406640" cy="1224136"/>
          </a:xfrm>
        </p:spPr>
        <p:txBody>
          <a:bodyPr>
            <a:normAutofit fontScale="90000"/>
          </a:bodyPr>
          <a:lstStyle/>
          <a:p>
            <a:r>
              <a:rPr lang="zh-TW" altLang="en-US" b="1" dirty="0" smtClean="0">
                <a:effectLst/>
              </a:rPr>
              <a:t>                                                                </a:t>
            </a:r>
            <a:r>
              <a:rPr lang="en-US" altLang="zh-TW" b="1" dirty="0" smtClean="0">
                <a:effectLst/>
              </a:rPr>
              <a:t/>
            </a:r>
            <a:br>
              <a:rPr lang="en-US" altLang="zh-TW" b="1" dirty="0" smtClean="0">
                <a:effectLst/>
              </a:rPr>
            </a:br>
            <a:r>
              <a:rPr lang="en-US" altLang="zh-TW" b="1" dirty="0">
                <a:effectLst/>
              </a:rPr>
              <a:t/>
            </a:r>
            <a:br>
              <a:rPr lang="en-US" altLang="zh-TW" b="1" dirty="0">
                <a:effectLst/>
              </a:rPr>
            </a:br>
            <a:r>
              <a:rPr lang="zh-TW" altLang="en-US" b="1" dirty="0">
                <a:effectLst/>
              </a:rPr>
              <a:t/>
            </a:r>
            <a:br>
              <a:rPr lang="zh-TW" altLang="en-US" b="1" dirty="0">
                <a:effectLst/>
              </a:rPr>
            </a:br>
            <a:endParaRPr lang="en-US" altLang="zh-TW" dirty="0">
              <a:effectLst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640" y="188640"/>
            <a:ext cx="7406640" cy="6331464"/>
          </a:xfrm>
        </p:spPr>
        <p:txBody>
          <a:bodyPr>
            <a:normAutofit/>
          </a:bodyPr>
          <a:lstStyle/>
          <a:p>
            <a:endParaRPr lang="en-US" altLang="zh-TW" sz="3200" b="1" dirty="0" smtClean="0"/>
          </a:p>
          <a:p>
            <a:r>
              <a:rPr lang="zh-TW" altLang="en-US" sz="3200" b="1" dirty="0" smtClean="0"/>
              <a:t>半途而廢</a:t>
            </a:r>
            <a:r>
              <a:rPr lang="zh-TW" altLang="en-US" sz="3200" b="1" dirty="0"/>
              <a:t>，沒有主見</a:t>
            </a:r>
          </a:p>
          <a:p>
            <a:r>
              <a:rPr lang="zh-TW" altLang="en-US" sz="3200" b="1" dirty="0"/>
              <a:t>只要開口就有錢</a:t>
            </a:r>
            <a:r>
              <a:rPr lang="en-US" altLang="zh-TW" sz="3200" b="1" dirty="0"/>
              <a:t>...</a:t>
            </a:r>
          </a:p>
          <a:p>
            <a:r>
              <a:rPr lang="en-US" altLang="zh-TW" sz="3200" dirty="0"/>
              <a:t>13</a:t>
            </a:r>
            <a:r>
              <a:rPr lang="zh-TW" altLang="en-US" sz="3200" dirty="0"/>
              <a:t>歲那年，</a:t>
            </a:r>
          </a:p>
          <a:p>
            <a:r>
              <a:rPr lang="zh-TW" altLang="en-US" sz="3200" dirty="0"/>
              <a:t>我踢球打破鄰居窗戶，</a:t>
            </a:r>
          </a:p>
          <a:p>
            <a:r>
              <a:rPr lang="zh-TW" altLang="en-US" sz="3200" dirty="0"/>
              <a:t>妳賠錢後帶我去跟鄰居道歉。</a:t>
            </a:r>
          </a:p>
          <a:p>
            <a:r>
              <a:rPr lang="zh-TW" altLang="en-US" sz="3200" b="1" dirty="0"/>
              <a:t>是妳讓我知道原來闖禍後</a:t>
            </a:r>
          </a:p>
          <a:p>
            <a:r>
              <a:rPr lang="zh-TW" altLang="en-US" sz="3200" b="1" dirty="0"/>
              <a:t>只要說「對不起」就沒事了，</a:t>
            </a:r>
          </a:p>
          <a:p>
            <a:r>
              <a:rPr lang="zh-TW" altLang="en-US" sz="3200" dirty="0"/>
              <a:t>但我不知道妳心裡抱怨鄰居敲詐。</a:t>
            </a:r>
          </a:p>
          <a:p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691828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403648" y="260648"/>
            <a:ext cx="7406640" cy="1224136"/>
          </a:xfrm>
        </p:spPr>
        <p:txBody>
          <a:bodyPr>
            <a:normAutofit fontScale="90000"/>
          </a:bodyPr>
          <a:lstStyle/>
          <a:p>
            <a:r>
              <a:rPr lang="zh-TW" altLang="en-US" b="1" dirty="0" smtClean="0">
                <a:effectLst/>
              </a:rPr>
              <a:t>                                                                </a:t>
            </a:r>
            <a:r>
              <a:rPr lang="en-US" altLang="zh-TW" b="1" dirty="0" smtClean="0">
                <a:effectLst/>
              </a:rPr>
              <a:t/>
            </a:r>
            <a:br>
              <a:rPr lang="en-US" altLang="zh-TW" b="1" dirty="0" smtClean="0">
                <a:effectLst/>
              </a:rPr>
            </a:br>
            <a:r>
              <a:rPr lang="en-US" altLang="zh-TW" b="1" dirty="0">
                <a:effectLst/>
              </a:rPr>
              <a:t/>
            </a:r>
            <a:br>
              <a:rPr lang="en-US" altLang="zh-TW" b="1" dirty="0">
                <a:effectLst/>
              </a:rPr>
            </a:br>
            <a:r>
              <a:rPr lang="zh-TW" altLang="en-US" b="1" dirty="0">
                <a:effectLst/>
              </a:rPr>
              <a:t/>
            </a:r>
            <a:br>
              <a:rPr lang="zh-TW" altLang="en-US" b="1" dirty="0">
                <a:effectLst/>
              </a:rPr>
            </a:br>
            <a:endParaRPr lang="en-US" altLang="zh-TW" dirty="0">
              <a:effectLst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640" y="188640"/>
            <a:ext cx="7406640" cy="6331464"/>
          </a:xfrm>
        </p:spPr>
        <p:txBody>
          <a:bodyPr>
            <a:normAutofit/>
          </a:bodyPr>
          <a:lstStyle/>
          <a:p>
            <a:endParaRPr lang="en-US" altLang="zh-TW" sz="3200" dirty="0" smtClean="0"/>
          </a:p>
          <a:p>
            <a:r>
              <a:rPr lang="en-US" altLang="zh-TW" sz="3200" dirty="0" smtClean="0"/>
              <a:t>15</a:t>
            </a:r>
            <a:r>
              <a:rPr lang="zh-TW" altLang="en-US" sz="3200" dirty="0"/>
              <a:t>歲那年，</a:t>
            </a:r>
          </a:p>
          <a:p>
            <a:r>
              <a:rPr lang="zh-TW" altLang="en-US" sz="3200" dirty="0"/>
              <a:t>我想學鋼琴，妳向人借錢幫我買了一台，</a:t>
            </a:r>
          </a:p>
          <a:p>
            <a:r>
              <a:rPr lang="zh-TW" altLang="en-US" sz="3200" dirty="0"/>
              <a:t>但 </a:t>
            </a:r>
            <a:r>
              <a:rPr lang="en-US" altLang="zh-TW" sz="3200" dirty="0"/>
              <a:t>1</a:t>
            </a:r>
            <a:r>
              <a:rPr lang="zh-TW" altLang="en-US" sz="3200" dirty="0"/>
              <a:t>個月後我就再也沒彈過。</a:t>
            </a:r>
          </a:p>
          <a:p>
            <a:r>
              <a:rPr lang="zh-TW" altLang="en-US" sz="3200" dirty="0"/>
              <a:t>是妳讓我知道原來沒錢也可以耍任性，</a:t>
            </a:r>
          </a:p>
          <a:p>
            <a:r>
              <a:rPr lang="zh-TW" altLang="en-US" sz="3200" dirty="0"/>
              <a:t>但我不知道妳用</a:t>
            </a:r>
            <a:r>
              <a:rPr lang="en-US" altLang="zh-TW" sz="3200" dirty="0"/>
              <a:t>3</a:t>
            </a:r>
            <a:r>
              <a:rPr lang="zh-TW" altLang="en-US" sz="3200" dirty="0"/>
              <a:t>年才還清債務。</a:t>
            </a:r>
          </a:p>
        </p:txBody>
      </p:sp>
    </p:spTree>
    <p:extLst>
      <p:ext uri="{BB962C8B-B14F-4D97-AF65-F5344CB8AC3E}">
        <p14:creationId xmlns:p14="http://schemas.microsoft.com/office/powerpoint/2010/main" val="2715952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403648" y="260648"/>
            <a:ext cx="7406640" cy="1224136"/>
          </a:xfrm>
        </p:spPr>
        <p:txBody>
          <a:bodyPr>
            <a:normAutofit fontScale="90000"/>
          </a:bodyPr>
          <a:lstStyle/>
          <a:p>
            <a:r>
              <a:rPr lang="zh-TW" altLang="en-US" b="1" dirty="0" smtClean="0">
                <a:effectLst/>
              </a:rPr>
              <a:t>                                                                </a:t>
            </a:r>
            <a:r>
              <a:rPr lang="en-US" altLang="zh-TW" b="1" dirty="0" smtClean="0">
                <a:effectLst/>
              </a:rPr>
              <a:t/>
            </a:r>
            <a:br>
              <a:rPr lang="en-US" altLang="zh-TW" b="1" dirty="0" smtClean="0">
                <a:effectLst/>
              </a:rPr>
            </a:br>
            <a:r>
              <a:rPr lang="en-US" altLang="zh-TW" b="1" dirty="0">
                <a:effectLst/>
              </a:rPr>
              <a:t/>
            </a:r>
            <a:br>
              <a:rPr lang="en-US" altLang="zh-TW" b="1" dirty="0">
                <a:effectLst/>
              </a:rPr>
            </a:br>
            <a:r>
              <a:rPr lang="zh-TW" altLang="en-US" b="1" dirty="0">
                <a:effectLst/>
              </a:rPr>
              <a:t/>
            </a:r>
            <a:br>
              <a:rPr lang="zh-TW" altLang="en-US" b="1" dirty="0">
                <a:effectLst/>
              </a:rPr>
            </a:br>
            <a:endParaRPr lang="en-US" altLang="zh-TW" dirty="0">
              <a:effectLst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640" y="188640"/>
            <a:ext cx="7406640" cy="6331464"/>
          </a:xfrm>
        </p:spPr>
        <p:txBody>
          <a:bodyPr>
            <a:normAutofit/>
          </a:bodyPr>
          <a:lstStyle/>
          <a:p>
            <a:endParaRPr lang="en-US" altLang="zh-TW" sz="3200" dirty="0" smtClean="0"/>
          </a:p>
          <a:p>
            <a:r>
              <a:rPr lang="en-US" altLang="zh-TW" sz="3200" dirty="0" smtClean="0"/>
              <a:t>19</a:t>
            </a:r>
            <a:r>
              <a:rPr lang="zh-TW" altLang="en-US" sz="3200" dirty="0"/>
              <a:t>歲那年，</a:t>
            </a:r>
          </a:p>
          <a:p>
            <a:r>
              <a:rPr lang="zh-TW" altLang="en-US" sz="3200" dirty="0"/>
              <a:t>我考大學，妳說當律師錢多地位高。</a:t>
            </a:r>
          </a:p>
          <a:p>
            <a:r>
              <a:rPr lang="zh-TW" altLang="en-US" sz="3200" dirty="0"/>
              <a:t>是妳讓我知道原來只要</a:t>
            </a:r>
          </a:p>
          <a:p>
            <a:r>
              <a:rPr lang="zh-TW" altLang="en-US" sz="3200" dirty="0"/>
              <a:t>按照妳幫我規劃的路就好了，</a:t>
            </a:r>
          </a:p>
          <a:p>
            <a:r>
              <a:rPr lang="zh-TW" altLang="en-US" sz="3200" dirty="0"/>
              <a:t>但我不知道妳只是用我</a:t>
            </a:r>
          </a:p>
          <a:p>
            <a:r>
              <a:rPr lang="zh-TW" altLang="en-US" sz="3200" dirty="0"/>
              <a:t>彌補妳當年考不上法律系的遺憾。</a:t>
            </a:r>
          </a:p>
        </p:txBody>
      </p:sp>
    </p:spTree>
    <p:extLst>
      <p:ext uri="{BB962C8B-B14F-4D97-AF65-F5344CB8AC3E}">
        <p14:creationId xmlns:p14="http://schemas.microsoft.com/office/powerpoint/2010/main" val="4202093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403648" y="260648"/>
            <a:ext cx="7406640" cy="1224136"/>
          </a:xfrm>
        </p:spPr>
        <p:txBody>
          <a:bodyPr>
            <a:normAutofit fontScale="90000"/>
          </a:bodyPr>
          <a:lstStyle/>
          <a:p>
            <a:r>
              <a:rPr lang="zh-TW" altLang="en-US" b="1" dirty="0" smtClean="0">
                <a:effectLst/>
              </a:rPr>
              <a:t>                                                                </a:t>
            </a:r>
            <a:r>
              <a:rPr lang="en-US" altLang="zh-TW" b="1" dirty="0" smtClean="0">
                <a:effectLst/>
              </a:rPr>
              <a:t/>
            </a:r>
            <a:br>
              <a:rPr lang="en-US" altLang="zh-TW" b="1" dirty="0" smtClean="0">
                <a:effectLst/>
              </a:rPr>
            </a:br>
            <a:r>
              <a:rPr lang="en-US" altLang="zh-TW" b="1" dirty="0">
                <a:effectLst/>
              </a:rPr>
              <a:t/>
            </a:r>
            <a:br>
              <a:rPr lang="en-US" altLang="zh-TW" b="1" dirty="0">
                <a:effectLst/>
              </a:rPr>
            </a:br>
            <a:r>
              <a:rPr lang="zh-TW" altLang="en-US" b="1" dirty="0">
                <a:effectLst/>
              </a:rPr>
              <a:t/>
            </a:r>
            <a:br>
              <a:rPr lang="zh-TW" altLang="en-US" b="1" dirty="0">
                <a:effectLst/>
              </a:rPr>
            </a:br>
            <a:endParaRPr lang="en-US" altLang="zh-TW" dirty="0">
              <a:effectLst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640" y="188640"/>
            <a:ext cx="7406640" cy="6331464"/>
          </a:xfrm>
        </p:spPr>
        <p:txBody>
          <a:bodyPr>
            <a:normAutofit/>
          </a:bodyPr>
          <a:lstStyle/>
          <a:p>
            <a:r>
              <a:rPr lang="en-US" altLang="zh-TW" sz="3200" dirty="0"/>
              <a:t>20</a:t>
            </a:r>
            <a:r>
              <a:rPr lang="zh-TW" altLang="en-US" sz="3200" dirty="0"/>
              <a:t>歲那年，</a:t>
            </a:r>
          </a:p>
          <a:p>
            <a:r>
              <a:rPr lang="zh-TW" altLang="en-US" sz="3200" dirty="0"/>
              <a:t>我想換新手機，</a:t>
            </a:r>
          </a:p>
          <a:p>
            <a:r>
              <a:rPr lang="zh-TW" altLang="en-US" sz="3200" dirty="0"/>
              <a:t>於是跟妳說這樣就能常常打給妳，</a:t>
            </a:r>
          </a:p>
          <a:p>
            <a:r>
              <a:rPr lang="zh-TW" altLang="en-US" sz="3200" dirty="0"/>
              <a:t>妳立刻匯了 </a:t>
            </a:r>
            <a:r>
              <a:rPr lang="en-US" altLang="zh-TW" sz="3200" dirty="0"/>
              <a:t>3</a:t>
            </a:r>
            <a:r>
              <a:rPr lang="zh-TW" altLang="en-US" sz="3200" dirty="0"/>
              <a:t>萬塊給我，</a:t>
            </a:r>
          </a:p>
          <a:p>
            <a:r>
              <a:rPr lang="zh-TW" altLang="en-US" sz="3200" dirty="0"/>
              <a:t>但我一年也沒打幾次電話回家。</a:t>
            </a:r>
          </a:p>
          <a:p>
            <a:r>
              <a:rPr lang="zh-TW" altLang="en-US" sz="3200" dirty="0"/>
              <a:t>是妳讓我知道原來妳是我的行動提款機，</a:t>
            </a:r>
          </a:p>
          <a:p>
            <a:r>
              <a:rPr lang="zh-TW" altLang="en-US" sz="3200" dirty="0"/>
              <a:t>但我不知道妳多期待我打電話祝妳生日快樂。</a:t>
            </a:r>
          </a:p>
        </p:txBody>
      </p:sp>
    </p:spTree>
    <p:extLst>
      <p:ext uri="{BB962C8B-B14F-4D97-AF65-F5344CB8AC3E}">
        <p14:creationId xmlns:p14="http://schemas.microsoft.com/office/powerpoint/2010/main" val="4128709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403648" y="260648"/>
            <a:ext cx="7406640" cy="1224136"/>
          </a:xfrm>
        </p:spPr>
        <p:txBody>
          <a:bodyPr>
            <a:normAutofit fontScale="90000"/>
          </a:bodyPr>
          <a:lstStyle/>
          <a:p>
            <a:r>
              <a:rPr lang="zh-TW" altLang="en-US" b="1" dirty="0" smtClean="0">
                <a:effectLst/>
              </a:rPr>
              <a:t>                                                                </a:t>
            </a:r>
            <a:r>
              <a:rPr lang="en-US" altLang="zh-TW" b="1" dirty="0" smtClean="0">
                <a:effectLst/>
              </a:rPr>
              <a:t/>
            </a:r>
            <a:br>
              <a:rPr lang="en-US" altLang="zh-TW" b="1" dirty="0" smtClean="0">
                <a:effectLst/>
              </a:rPr>
            </a:br>
            <a:r>
              <a:rPr lang="en-US" altLang="zh-TW" b="1" dirty="0">
                <a:effectLst/>
              </a:rPr>
              <a:t/>
            </a:r>
            <a:br>
              <a:rPr lang="en-US" altLang="zh-TW" b="1" dirty="0">
                <a:effectLst/>
              </a:rPr>
            </a:br>
            <a:r>
              <a:rPr lang="zh-TW" altLang="en-US" b="1" dirty="0">
                <a:effectLst/>
              </a:rPr>
              <a:t/>
            </a:r>
            <a:br>
              <a:rPr lang="zh-TW" altLang="en-US" b="1" dirty="0">
                <a:effectLst/>
              </a:rPr>
            </a:br>
            <a:endParaRPr lang="en-US" altLang="zh-TW" dirty="0">
              <a:effectLst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640" y="188640"/>
            <a:ext cx="7406640" cy="6331464"/>
          </a:xfrm>
        </p:spPr>
        <p:txBody>
          <a:bodyPr>
            <a:normAutofit/>
          </a:bodyPr>
          <a:lstStyle/>
          <a:p>
            <a:endParaRPr lang="en-US" altLang="zh-TW" sz="3200" b="1" dirty="0" smtClean="0"/>
          </a:p>
          <a:p>
            <a:r>
              <a:rPr lang="zh-TW" altLang="en-US" sz="3200" b="1" dirty="0" smtClean="0"/>
              <a:t>找</a:t>
            </a:r>
            <a:r>
              <a:rPr lang="zh-TW" altLang="en-US" sz="3200" b="1" dirty="0"/>
              <a:t>工作，找對象</a:t>
            </a:r>
          </a:p>
          <a:p>
            <a:r>
              <a:rPr lang="zh-TW" altLang="en-US" sz="3200" b="1" dirty="0"/>
              <a:t>媽媽都會幫我打理好</a:t>
            </a:r>
            <a:r>
              <a:rPr lang="en-US" altLang="zh-TW" sz="3200" b="1" dirty="0"/>
              <a:t>...</a:t>
            </a:r>
          </a:p>
          <a:p>
            <a:r>
              <a:rPr lang="en-US" altLang="zh-TW" sz="3200" dirty="0"/>
              <a:t>24</a:t>
            </a:r>
            <a:r>
              <a:rPr lang="zh-TW" altLang="en-US" sz="3200" dirty="0"/>
              <a:t>歲那年，</a:t>
            </a:r>
          </a:p>
          <a:p>
            <a:r>
              <a:rPr lang="zh-TW" altLang="en-US" sz="3200" dirty="0"/>
              <a:t>我畢業後妳託熟人幫我在大公司找了好工作。</a:t>
            </a:r>
          </a:p>
          <a:p>
            <a:r>
              <a:rPr lang="zh-TW" altLang="en-US" sz="3200" dirty="0"/>
              <a:t>是妳讓我知道原來大學不認真念也能抱鐵飯碗，</a:t>
            </a:r>
          </a:p>
          <a:p>
            <a:r>
              <a:rPr lang="zh-TW" altLang="en-US" sz="3200" dirty="0"/>
              <a:t>但我不知道這是妳拜託了多少人才求來的。</a:t>
            </a:r>
          </a:p>
        </p:txBody>
      </p:sp>
    </p:spTree>
    <p:extLst>
      <p:ext uri="{BB962C8B-B14F-4D97-AF65-F5344CB8AC3E}">
        <p14:creationId xmlns:p14="http://schemas.microsoft.com/office/powerpoint/2010/main" val="368113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403648" y="260648"/>
            <a:ext cx="7406640" cy="1224136"/>
          </a:xfrm>
        </p:spPr>
        <p:txBody>
          <a:bodyPr>
            <a:normAutofit fontScale="90000"/>
          </a:bodyPr>
          <a:lstStyle/>
          <a:p>
            <a:r>
              <a:rPr lang="zh-TW" altLang="en-US" b="1" dirty="0" smtClean="0">
                <a:effectLst/>
              </a:rPr>
              <a:t>                                                                </a:t>
            </a:r>
            <a:r>
              <a:rPr lang="en-US" altLang="zh-TW" b="1" dirty="0" smtClean="0">
                <a:effectLst/>
              </a:rPr>
              <a:t/>
            </a:r>
            <a:br>
              <a:rPr lang="en-US" altLang="zh-TW" b="1" dirty="0" smtClean="0">
                <a:effectLst/>
              </a:rPr>
            </a:br>
            <a:r>
              <a:rPr lang="en-US" altLang="zh-TW" b="1" dirty="0">
                <a:effectLst/>
              </a:rPr>
              <a:t/>
            </a:r>
            <a:br>
              <a:rPr lang="en-US" altLang="zh-TW" b="1" dirty="0">
                <a:effectLst/>
              </a:rPr>
            </a:br>
            <a:r>
              <a:rPr lang="zh-TW" altLang="en-US" b="1" dirty="0">
                <a:effectLst/>
              </a:rPr>
              <a:t/>
            </a:r>
            <a:br>
              <a:rPr lang="zh-TW" altLang="en-US" b="1" dirty="0">
                <a:effectLst/>
              </a:rPr>
            </a:br>
            <a:endParaRPr lang="en-US" altLang="zh-TW" dirty="0">
              <a:effectLst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640" y="188640"/>
            <a:ext cx="7406640" cy="6331464"/>
          </a:xfrm>
        </p:spPr>
        <p:txBody>
          <a:bodyPr>
            <a:normAutofit/>
          </a:bodyPr>
          <a:lstStyle/>
          <a:p>
            <a:endParaRPr lang="en-US" altLang="zh-TW" sz="3200" dirty="0" smtClean="0"/>
          </a:p>
          <a:p>
            <a:r>
              <a:rPr lang="en-US" altLang="zh-TW" sz="3200" dirty="0" smtClean="0"/>
              <a:t>27</a:t>
            </a:r>
            <a:r>
              <a:rPr lang="zh-TW" altLang="en-US" sz="3200" dirty="0"/>
              <a:t>歲那年，</a:t>
            </a:r>
          </a:p>
          <a:p>
            <a:r>
              <a:rPr lang="zh-TW" altLang="en-US" sz="3200" dirty="0"/>
              <a:t>妳眼看我不停換女朋友，</a:t>
            </a:r>
          </a:p>
          <a:p>
            <a:r>
              <a:rPr lang="zh-TW" altLang="en-US" sz="3200" dirty="0"/>
              <a:t>女孩們都說我不負責任，</a:t>
            </a:r>
          </a:p>
          <a:p>
            <a:r>
              <a:rPr lang="zh-TW" altLang="en-US" sz="3200" dirty="0"/>
              <a:t>妳說是她們配不上我。</a:t>
            </a:r>
          </a:p>
          <a:p>
            <a:r>
              <a:rPr lang="zh-TW" altLang="en-US" sz="3200" dirty="0"/>
              <a:t>是妳讓我以為自己條件很好，</a:t>
            </a:r>
          </a:p>
          <a:p>
            <a:r>
              <a:rPr lang="zh-TW" altLang="en-US" sz="3200" dirty="0"/>
              <a:t>但我不知道妳幫我求了多少次相親。</a:t>
            </a:r>
          </a:p>
        </p:txBody>
      </p:sp>
    </p:spTree>
    <p:extLst>
      <p:ext uri="{BB962C8B-B14F-4D97-AF65-F5344CB8AC3E}">
        <p14:creationId xmlns:p14="http://schemas.microsoft.com/office/powerpoint/2010/main" val="2260509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403648" y="260648"/>
            <a:ext cx="7406640" cy="1224136"/>
          </a:xfrm>
        </p:spPr>
        <p:txBody>
          <a:bodyPr>
            <a:normAutofit fontScale="90000"/>
          </a:bodyPr>
          <a:lstStyle/>
          <a:p>
            <a:r>
              <a:rPr lang="zh-TW" altLang="en-US" b="1" dirty="0" smtClean="0">
                <a:effectLst/>
              </a:rPr>
              <a:t>                                                                </a:t>
            </a:r>
            <a:r>
              <a:rPr lang="en-US" altLang="zh-TW" b="1" dirty="0" smtClean="0">
                <a:effectLst/>
              </a:rPr>
              <a:t/>
            </a:r>
            <a:br>
              <a:rPr lang="en-US" altLang="zh-TW" b="1" dirty="0" smtClean="0">
                <a:effectLst/>
              </a:rPr>
            </a:br>
            <a:r>
              <a:rPr lang="en-US" altLang="zh-TW" b="1" dirty="0">
                <a:effectLst/>
              </a:rPr>
              <a:t/>
            </a:r>
            <a:br>
              <a:rPr lang="en-US" altLang="zh-TW" b="1" dirty="0">
                <a:effectLst/>
              </a:rPr>
            </a:br>
            <a:r>
              <a:rPr lang="zh-TW" altLang="en-US" b="1" dirty="0">
                <a:effectLst/>
              </a:rPr>
              <a:t/>
            </a:r>
            <a:br>
              <a:rPr lang="zh-TW" altLang="en-US" b="1" dirty="0">
                <a:effectLst/>
              </a:rPr>
            </a:br>
            <a:endParaRPr lang="en-US" altLang="zh-TW" dirty="0">
              <a:effectLst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640" y="188640"/>
            <a:ext cx="7406640" cy="6331464"/>
          </a:xfrm>
        </p:spPr>
        <p:txBody>
          <a:bodyPr>
            <a:normAutofit/>
          </a:bodyPr>
          <a:lstStyle/>
          <a:p>
            <a:endParaRPr lang="en-US" altLang="zh-TW" sz="3200" dirty="0" smtClean="0"/>
          </a:p>
          <a:p>
            <a:r>
              <a:rPr lang="en-US" altLang="zh-TW" sz="3200" dirty="0" smtClean="0"/>
              <a:t>32</a:t>
            </a:r>
            <a:r>
              <a:rPr lang="zh-TW" altLang="en-US" sz="3200" dirty="0"/>
              <a:t>歲那年，</a:t>
            </a:r>
          </a:p>
          <a:p>
            <a:r>
              <a:rPr lang="zh-TW" altLang="en-US" sz="3200" dirty="0"/>
              <a:t>我欠了千萬賭債，</a:t>
            </a:r>
          </a:p>
          <a:p>
            <a:r>
              <a:rPr lang="zh-TW" altLang="en-US" sz="3200" dirty="0"/>
              <a:t>妳氣得病倒，但還是幫我還清債務。</a:t>
            </a:r>
          </a:p>
          <a:p>
            <a:r>
              <a:rPr lang="zh-TW" altLang="en-US" sz="3200" b="1" dirty="0"/>
              <a:t>是妳讓我知道原來不管</a:t>
            </a:r>
          </a:p>
          <a:p>
            <a:r>
              <a:rPr lang="zh-TW" altLang="en-US" sz="3200" b="1" dirty="0"/>
              <a:t>我做什麼都有妳幫我解決，</a:t>
            </a:r>
          </a:p>
          <a:p>
            <a:r>
              <a:rPr lang="zh-TW" altLang="en-US" sz="3200" dirty="0"/>
              <a:t>但我不知道這是妳準備養老的棺材本。</a:t>
            </a:r>
          </a:p>
        </p:txBody>
      </p:sp>
    </p:spTree>
    <p:extLst>
      <p:ext uri="{BB962C8B-B14F-4D97-AF65-F5344CB8AC3E}">
        <p14:creationId xmlns:p14="http://schemas.microsoft.com/office/powerpoint/2010/main" val="3050005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403648" y="260648"/>
            <a:ext cx="7406640" cy="1224136"/>
          </a:xfrm>
        </p:spPr>
        <p:txBody>
          <a:bodyPr>
            <a:normAutofit fontScale="90000"/>
          </a:bodyPr>
          <a:lstStyle/>
          <a:p>
            <a:r>
              <a:rPr lang="zh-TW" altLang="en-US" b="1" dirty="0" smtClean="0">
                <a:effectLst/>
              </a:rPr>
              <a:t>                                                                </a:t>
            </a:r>
            <a:r>
              <a:rPr lang="en-US" altLang="zh-TW" b="1" dirty="0" smtClean="0">
                <a:effectLst/>
              </a:rPr>
              <a:t/>
            </a:r>
            <a:br>
              <a:rPr lang="en-US" altLang="zh-TW" b="1" dirty="0" smtClean="0">
                <a:effectLst/>
              </a:rPr>
            </a:br>
            <a:r>
              <a:rPr lang="en-US" altLang="zh-TW" b="1" dirty="0">
                <a:effectLst/>
              </a:rPr>
              <a:t/>
            </a:r>
            <a:br>
              <a:rPr lang="en-US" altLang="zh-TW" b="1" dirty="0">
                <a:effectLst/>
              </a:rPr>
            </a:br>
            <a:r>
              <a:rPr lang="zh-TW" altLang="en-US" b="1" dirty="0">
                <a:effectLst/>
              </a:rPr>
              <a:t/>
            </a:r>
            <a:br>
              <a:rPr lang="zh-TW" altLang="en-US" b="1" dirty="0">
                <a:effectLst/>
              </a:rPr>
            </a:br>
            <a:endParaRPr lang="en-US" altLang="zh-TW" dirty="0">
              <a:effectLst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640" y="188640"/>
            <a:ext cx="7406640" cy="6331464"/>
          </a:xfrm>
        </p:spPr>
        <p:txBody>
          <a:bodyPr>
            <a:normAutofit/>
          </a:bodyPr>
          <a:lstStyle/>
          <a:p>
            <a:endParaRPr lang="en-US" altLang="zh-TW" sz="3200" b="1" dirty="0" smtClean="0"/>
          </a:p>
          <a:p>
            <a:r>
              <a:rPr lang="zh-TW" altLang="en-US" sz="3200" b="1" dirty="0" smtClean="0"/>
              <a:t>原來</a:t>
            </a:r>
            <a:r>
              <a:rPr lang="zh-TW" altLang="en-US" sz="3200" b="1" dirty="0"/>
              <a:t>我根本沒有長大過！</a:t>
            </a:r>
          </a:p>
          <a:p>
            <a:r>
              <a:rPr lang="en-US" altLang="zh-TW" sz="3200" dirty="0"/>
              <a:t>35</a:t>
            </a:r>
            <a:r>
              <a:rPr lang="zh-TW" altLang="en-US" sz="3200" dirty="0"/>
              <a:t>歲這一年，</a:t>
            </a:r>
          </a:p>
          <a:p>
            <a:r>
              <a:rPr lang="zh-TW" altLang="en-US" sz="3200" dirty="0"/>
              <a:t>妳再也幫不了我了，因為我搶劫結夥殺人。</a:t>
            </a:r>
          </a:p>
          <a:p>
            <a:r>
              <a:rPr lang="zh-TW" altLang="en-US" sz="3200" dirty="0"/>
              <a:t>聽到死刑判決，妳罵老天不公，</a:t>
            </a:r>
          </a:p>
          <a:p>
            <a:r>
              <a:rPr lang="zh-TW" altLang="en-US" sz="3200" dirty="0"/>
              <a:t>妳苦了一輩子卻得到這種結果。</a:t>
            </a:r>
          </a:p>
        </p:txBody>
      </p:sp>
    </p:spTree>
    <p:extLst>
      <p:ext uri="{BB962C8B-B14F-4D97-AF65-F5344CB8AC3E}">
        <p14:creationId xmlns:p14="http://schemas.microsoft.com/office/powerpoint/2010/main" val="205008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403648" y="260648"/>
            <a:ext cx="7406640" cy="1224136"/>
          </a:xfrm>
        </p:spPr>
        <p:txBody>
          <a:bodyPr>
            <a:normAutofit fontScale="90000"/>
          </a:bodyPr>
          <a:lstStyle/>
          <a:p>
            <a:r>
              <a:rPr lang="zh-TW" altLang="en-US" b="1" dirty="0" smtClean="0">
                <a:effectLst/>
              </a:rPr>
              <a:t>                                                                </a:t>
            </a:r>
            <a:r>
              <a:rPr lang="en-US" altLang="zh-TW" b="1" dirty="0" smtClean="0">
                <a:effectLst/>
              </a:rPr>
              <a:t/>
            </a:r>
            <a:br>
              <a:rPr lang="en-US" altLang="zh-TW" b="1" dirty="0" smtClean="0">
                <a:effectLst/>
              </a:rPr>
            </a:br>
            <a:r>
              <a:rPr lang="en-US" altLang="zh-TW" b="1" dirty="0">
                <a:effectLst/>
              </a:rPr>
              <a:t/>
            </a:r>
            <a:br>
              <a:rPr lang="en-US" altLang="zh-TW" b="1" dirty="0">
                <a:effectLst/>
              </a:rPr>
            </a:br>
            <a:r>
              <a:rPr lang="zh-TW" altLang="en-US" b="1" dirty="0">
                <a:effectLst/>
              </a:rPr>
              <a:t/>
            </a:r>
            <a:br>
              <a:rPr lang="zh-TW" altLang="en-US" b="1" dirty="0">
                <a:effectLst/>
              </a:rPr>
            </a:br>
            <a:endParaRPr lang="en-US" altLang="zh-TW" dirty="0">
              <a:effectLst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640" y="188640"/>
            <a:ext cx="7406640" cy="6331464"/>
          </a:xfrm>
        </p:spPr>
        <p:txBody>
          <a:bodyPr>
            <a:normAutofit/>
          </a:bodyPr>
          <a:lstStyle/>
          <a:p>
            <a:endParaRPr lang="en-US" altLang="zh-TW" sz="3200" dirty="0" smtClean="0"/>
          </a:p>
          <a:p>
            <a:r>
              <a:rPr lang="zh-TW" altLang="en-US" sz="3200" dirty="0" smtClean="0"/>
              <a:t>我</a:t>
            </a:r>
            <a:r>
              <a:rPr lang="zh-TW" altLang="en-US" sz="3200" dirty="0"/>
              <a:t>終於知道，</a:t>
            </a:r>
          </a:p>
          <a:p>
            <a:r>
              <a:rPr lang="zh-TW" altLang="en-US" sz="3200" dirty="0"/>
              <a:t>是妳以愛的名義一次次奪走我成長的機會，</a:t>
            </a:r>
          </a:p>
          <a:p>
            <a:r>
              <a:rPr lang="zh-TW" altLang="en-US" sz="3200" dirty="0"/>
              <a:t>一次次扼殺我生存的能力，</a:t>
            </a:r>
          </a:p>
          <a:p>
            <a:r>
              <a:rPr lang="zh-TW" altLang="en-US" sz="3200" dirty="0"/>
              <a:t>一次次剝奪我為人生負責的權利！</a:t>
            </a:r>
          </a:p>
        </p:txBody>
      </p:sp>
    </p:spTree>
    <p:extLst>
      <p:ext uri="{BB962C8B-B14F-4D97-AF65-F5344CB8AC3E}">
        <p14:creationId xmlns:p14="http://schemas.microsoft.com/office/powerpoint/2010/main" val="3661314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403648" y="260648"/>
            <a:ext cx="7406640" cy="1224136"/>
          </a:xfrm>
        </p:spPr>
        <p:txBody>
          <a:bodyPr>
            <a:normAutofit fontScale="90000"/>
          </a:bodyPr>
          <a:lstStyle/>
          <a:p>
            <a:r>
              <a:rPr lang="zh-TW" altLang="en-US" b="1" dirty="0" smtClean="0">
                <a:effectLst/>
              </a:rPr>
              <a:t>                                                                </a:t>
            </a:r>
            <a:r>
              <a:rPr lang="en-US" altLang="zh-TW" b="1" dirty="0" smtClean="0">
                <a:effectLst/>
              </a:rPr>
              <a:t/>
            </a:r>
            <a:br>
              <a:rPr lang="en-US" altLang="zh-TW" b="1" dirty="0" smtClean="0">
                <a:effectLst/>
              </a:rPr>
            </a:br>
            <a:r>
              <a:rPr lang="en-US" altLang="zh-TW" b="1" dirty="0">
                <a:effectLst/>
              </a:rPr>
              <a:t/>
            </a:r>
            <a:br>
              <a:rPr lang="en-US" altLang="zh-TW" b="1" dirty="0">
                <a:effectLst/>
              </a:rPr>
            </a:br>
            <a:r>
              <a:rPr lang="zh-TW" altLang="en-US" b="1" dirty="0">
                <a:effectLst/>
              </a:rPr>
              <a:t/>
            </a:r>
            <a:br>
              <a:rPr lang="zh-TW" altLang="en-US" b="1" dirty="0">
                <a:effectLst/>
              </a:rPr>
            </a:br>
            <a:endParaRPr lang="en-US" altLang="zh-TW" dirty="0">
              <a:effectLst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640" y="188640"/>
            <a:ext cx="7406640" cy="6331464"/>
          </a:xfrm>
        </p:spPr>
        <p:txBody>
          <a:bodyPr>
            <a:normAutofit/>
          </a:bodyPr>
          <a:lstStyle/>
          <a:p>
            <a:endParaRPr lang="en-US" altLang="zh-TW" sz="3200" dirty="0" smtClean="0"/>
          </a:p>
          <a:p>
            <a:r>
              <a:rPr lang="zh-TW" altLang="en-US" sz="3200" dirty="0" smtClean="0"/>
              <a:t>原來</a:t>
            </a:r>
            <a:r>
              <a:rPr lang="zh-TW" altLang="en-US" sz="3200" dirty="0"/>
              <a:t>用錯誤方式愛孩子，</a:t>
            </a:r>
          </a:p>
          <a:p>
            <a:r>
              <a:rPr lang="zh-TW" altLang="en-US" sz="3200" dirty="0"/>
              <a:t>代價是兩代人的痛苦，</a:t>
            </a:r>
          </a:p>
          <a:p>
            <a:r>
              <a:rPr lang="zh-TW" altLang="en-US" sz="3200" dirty="0"/>
              <a:t>原來教育沒有重來的機會，</a:t>
            </a:r>
          </a:p>
          <a:p>
            <a:r>
              <a:rPr lang="zh-TW" altLang="en-US" sz="3200" dirty="0"/>
              <a:t>原來是妳親手把我送上斷頭台</a:t>
            </a:r>
            <a:r>
              <a:rPr lang="en-US" altLang="zh-TW" sz="3200" dirty="0"/>
              <a:t>...</a:t>
            </a:r>
            <a:r>
              <a:rPr lang="zh-TW" altLang="en-US" sz="3200"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22446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403648" y="260648"/>
            <a:ext cx="7406640" cy="1224136"/>
          </a:xfrm>
        </p:spPr>
        <p:txBody>
          <a:bodyPr>
            <a:normAutofit fontScale="90000"/>
          </a:bodyPr>
          <a:lstStyle/>
          <a:p>
            <a:r>
              <a:rPr lang="zh-TW" altLang="en-US" b="1" dirty="0" smtClean="0">
                <a:effectLst/>
              </a:rPr>
              <a:t>                                                                </a:t>
            </a:r>
            <a:r>
              <a:rPr lang="en-US" altLang="zh-TW" b="1" dirty="0" smtClean="0">
                <a:effectLst/>
              </a:rPr>
              <a:t/>
            </a:r>
            <a:br>
              <a:rPr lang="en-US" altLang="zh-TW" b="1" dirty="0" smtClean="0">
                <a:effectLst/>
              </a:rPr>
            </a:br>
            <a:r>
              <a:rPr lang="en-US" altLang="zh-TW" b="1" dirty="0">
                <a:effectLst/>
              </a:rPr>
              <a:t/>
            </a:r>
            <a:br>
              <a:rPr lang="en-US" altLang="zh-TW" b="1" dirty="0">
                <a:effectLst/>
              </a:rPr>
            </a:br>
            <a:r>
              <a:rPr lang="zh-TW" altLang="en-US" b="1" dirty="0">
                <a:effectLst/>
              </a:rPr>
              <a:t/>
            </a:r>
            <a:br>
              <a:rPr lang="zh-TW" altLang="en-US" b="1" dirty="0">
                <a:effectLst/>
              </a:rPr>
            </a:br>
            <a:endParaRPr lang="en-US" altLang="zh-TW" dirty="0">
              <a:effectLst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640" y="188640"/>
            <a:ext cx="7406640" cy="3888432"/>
          </a:xfrm>
        </p:spPr>
        <p:txBody>
          <a:bodyPr>
            <a:normAutofit/>
          </a:bodyPr>
          <a:lstStyle/>
          <a:p>
            <a:endParaRPr lang="en-US" altLang="zh-TW" sz="3200" dirty="0" smtClean="0"/>
          </a:p>
          <a:p>
            <a:r>
              <a:rPr lang="zh-TW" altLang="en-US" sz="3200" dirty="0" smtClean="0"/>
              <a:t>爸</a:t>
            </a:r>
            <a:r>
              <a:rPr lang="zh-TW" altLang="en-US" sz="3200" dirty="0"/>
              <a:t>媽，你們要保重！</a:t>
            </a:r>
          </a:p>
          <a:p>
            <a:r>
              <a:rPr lang="zh-TW" altLang="en-US" sz="3200" dirty="0"/>
              <a:t>我明天就要走了，</a:t>
            </a:r>
          </a:p>
          <a:p>
            <a:r>
              <a:rPr lang="zh-TW" altLang="en-US" sz="3200" dirty="0"/>
              <a:t>希望在另一個世界，我能學會為自己負責。</a:t>
            </a:r>
          </a:p>
          <a:p>
            <a:r>
              <a:rPr lang="zh-TW" altLang="en-US" sz="3200" dirty="0" smtClean="0"/>
              <a:t>                 </a:t>
            </a:r>
            <a:endParaRPr lang="en-US" altLang="zh-TW" sz="3200" dirty="0" smtClean="0"/>
          </a:p>
          <a:p>
            <a:r>
              <a:rPr lang="zh-TW" altLang="en-US" sz="3200" dirty="0"/>
              <a:t> </a:t>
            </a:r>
            <a:r>
              <a:rPr lang="zh-TW" altLang="en-US" sz="3200" dirty="0" smtClean="0"/>
              <a:t>                 </a:t>
            </a:r>
            <a:r>
              <a:rPr lang="zh-TW" altLang="en-US" sz="3200" dirty="0" smtClean="0"/>
              <a:t>不知</a:t>
            </a:r>
            <a:r>
              <a:rPr lang="zh-TW" altLang="en-US" sz="3200" dirty="0"/>
              <a:t>該恨妳還是愛妳的兒子上</a:t>
            </a:r>
          </a:p>
        </p:txBody>
      </p:sp>
    </p:spTree>
    <p:extLst>
      <p:ext uri="{BB962C8B-B14F-4D97-AF65-F5344CB8AC3E}">
        <p14:creationId xmlns:p14="http://schemas.microsoft.com/office/powerpoint/2010/main" val="7111537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403648" y="260648"/>
            <a:ext cx="7406640" cy="1224136"/>
          </a:xfrm>
        </p:spPr>
        <p:txBody>
          <a:bodyPr>
            <a:normAutofit fontScale="90000"/>
          </a:bodyPr>
          <a:lstStyle/>
          <a:p>
            <a:r>
              <a:rPr lang="zh-TW" altLang="en-US" b="1" dirty="0" smtClean="0">
                <a:effectLst/>
              </a:rPr>
              <a:t>                                                                </a:t>
            </a:r>
            <a:r>
              <a:rPr lang="en-US" altLang="zh-TW" b="1" dirty="0" smtClean="0">
                <a:effectLst/>
              </a:rPr>
              <a:t/>
            </a:r>
            <a:br>
              <a:rPr lang="en-US" altLang="zh-TW" b="1" dirty="0" smtClean="0">
                <a:effectLst/>
              </a:rPr>
            </a:br>
            <a:r>
              <a:rPr lang="en-US" altLang="zh-TW" b="1" dirty="0">
                <a:effectLst/>
              </a:rPr>
              <a:t/>
            </a:r>
            <a:br>
              <a:rPr lang="en-US" altLang="zh-TW" b="1" dirty="0">
                <a:effectLst/>
              </a:rPr>
            </a:br>
            <a:r>
              <a:rPr lang="zh-TW" altLang="en-US" b="1" dirty="0">
                <a:effectLst/>
              </a:rPr>
              <a:t/>
            </a:r>
            <a:br>
              <a:rPr lang="zh-TW" altLang="en-US" b="1" dirty="0">
                <a:effectLst/>
              </a:rPr>
            </a:br>
            <a:endParaRPr lang="en-US" altLang="zh-TW" dirty="0">
              <a:effectLst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640" y="1484784"/>
            <a:ext cx="7406640" cy="5035320"/>
          </a:xfrm>
        </p:spPr>
        <p:txBody>
          <a:bodyPr>
            <a:normAutofit/>
          </a:bodyPr>
          <a:lstStyle/>
          <a:p>
            <a:r>
              <a:rPr lang="zh-TW" altLang="en-US" sz="3200" dirty="0"/>
              <a:t>爸爸媽媽：</a:t>
            </a:r>
          </a:p>
          <a:p>
            <a:r>
              <a:rPr lang="zh-TW" altLang="en-US" sz="3200" dirty="0"/>
              <a:t>明天我就要開新工廠了，</a:t>
            </a:r>
          </a:p>
          <a:p>
            <a:r>
              <a:rPr lang="zh-TW" altLang="en-US" sz="3200" dirty="0"/>
              <a:t>能走到今天這一步，</a:t>
            </a:r>
          </a:p>
          <a:p>
            <a:r>
              <a:rPr lang="zh-TW" altLang="en-US" sz="3200" dirty="0"/>
              <a:t>都要歸功於妳教我要為自己負責。</a:t>
            </a:r>
          </a:p>
          <a:p>
            <a:r>
              <a:rPr lang="zh-TW" altLang="en-US" sz="3200" dirty="0"/>
              <a:t>我懷著感恩的心，一幕幕往事浮現眼前</a:t>
            </a:r>
            <a:r>
              <a:rPr lang="en-US" altLang="zh-TW" sz="3200" dirty="0"/>
              <a:t>…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1556048" y="359931"/>
            <a:ext cx="7406640" cy="1124853"/>
          </a:xfrm>
          <a:prstGeom prst="rect">
            <a:avLst/>
          </a:prstGeom>
        </p:spPr>
        <p:txBody>
          <a:bodyPr anchor="b">
            <a:normAutofit fontScale="5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zh-TW" altLang="en-US" b="1" dirty="0" smtClean="0">
                <a:effectLst/>
              </a:rPr>
              <a:t>                                                                </a:t>
            </a:r>
            <a:r>
              <a:rPr lang="en-US" altLang="zh-TW" b="1" dirty="0" smtClean="0">
                <a:effectLst/>
              </a:rPr>
              <a:t/>
            </a:r>
            <a:br>
              <a:rPr lang="en-US" altLang="zh-TW" b="1" dirty="0" smtClean="0">
                <a:effectLst/>
              </a:rPr>
            </a:br>
            <a:r>
              <a:rPr lang="en-US" altLang="zh-TW" b="1" dirty="0" smtClean="0">
                <a:effectLst/>
              </a:rPr>
              <a:t/>
            </a:r>
            <a:br>
              <a:rPr lang="en-US" altLang="zh-TW" b="1" dirty="0" smtClean="0">
                <a:effectLst/>
              </a:rPr>
            </a:br>
            <a:r>
              <a:rPr lang="zh-TW" altLang="en-US" sz="6500" b="1" dirty="0">
                <a:effectLst/>
              </a:rPr>
              <a:t>一封 </a:t>
            </a:r>
            <a:r>
              <a:rPr lang="en-US" altLang="zh-TW" sz="6500" b="1" dirty="0">
                <a:effectLst/>
              </a:rPr>
              <a:t>CEO</a:t>
            </a:r>
            <a:r>
              <a:rPr lang="zh-TW" altLang="en-US" sz="6500" b="1" dirty="0">
                <a:effectLst/>
              </a:rPr>
              <a:t>寫給父母的信：</a:t>
            </a:r>
          </a:p>
        </p:txBody>
      </p:sp>
    </p:spTree>
    <p:extLst>
      <p:ext uri="{BB962C8B-B14F-4D97-AF65-F5344CB8AC3E}">
        <p14:creationId xmlns:p14="http://schemas.microsoft.com/office/powerpoint/2010/main" val="651790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403648" y="260648"/>
            <a:ext cx="7406640" cy="1224136"/>
          </a:xfrm>
        </p:spPr>
        <p:txBody>
          <a:bodyPr>
            <a:normAutofit fontScale="90000"/>
          </a:bodyPr>
          <a:lstStyle/>
          <a:p>
            <a:r>
              <a:rPr lang="zh-TW" altLang="en-US" b="1" dirty="0" smtClean="0">
                <a:effectLst/>
              </a:rPr>
              <a:t>                                                                </a:t>
            </a:r>
            <a:r>
              <a:rPr lang="en-US" altLang="zh-TW" b="1" dirty="0" smtClean="0">
                <a:effectLst/>
              </a:rPr>
              <a:t/>
            </a:r>
            <a:br>
              <a:rPr lang="en-US" altLang="zh-TW" b="1" dirty="0" smtClean="0">
                <a:effectLst/>
              </a:rPr>
            </a:br>
            <a:r>
              <a:rPr lang="en-US" altLang="zh-TW" b="1" dirty="0">
                <a:effectLst/>
              </a:rPr>
              <a:t/>
            </a:r>
            <a:br>
              <a:rPr lang="en-US" altLang="zh-TW" b="1" dirty="0">
                <a:effectLst/>
              </a:rPr>
            </a:br>
            <a:r>
              <a:rPr lang="zh-TW" altLang="en-US" b="1" dirty="0">
                <a:effectLst/>
              </a:rPr>
              <a:t/>
            </a:r>
            <a:br>
              <a:rPr lang="zh-TW" altLang="en-US" b="1" dirty="0">
                <a:effectLst/>
              </a:rPr>
            </a:br>
            <a:endParaRPr lang="en-US" altLang="zh-TW" dirty="0">
              <a:effectLst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259632" y="476672"/>
            <a:ext cx="7478648" cy="6043432"/>
          </a:xfrm>
        </p:spPr>
        <p:txBody>
          <a:bodyPr>
            <a:normAutofit/>
          </a:bodyPr>
          <a:lstStyle/>
          <a:p>
            <a:endParaRPr lang="en-US" altLang="zh-TW" sz="3200" dirty="0" smtClean="0"/>
          </a:p>
          <a:p>
            <a:r>
              <a:rPr lang="en-US" altLang="zh-TW" sz="3200" dirty="0" smtClean="0"/>
              <a:t>3</a:t>
            </a:r>
            <a:r>
              <a:rPr lang="zh-TW" altLang="en-US" sz="3200" dirty="0"/>
              <a:t>歲那年，</a:t>
            </a:r>
          </a:p>
          <a:p>
            <a:r>
              <a:rPr lang="zh-TW" altLang="en-US" sz="3200" dirty="0"/>
              <a:t>我跑得太快被石頭絆倒。妳叫我自己爬起來，</a:t>
            </a:r>
          </a:p>
          <a:p>
            <a:r>
              <a:rPr lang="zh-TW" altLang="en-US" sz="3200" dirty="0"/>
              <a:t>又打了我屁股 </a:t>
            </a:r>
            <a:r>
              <a:rPr lang="en-US" altLang="zh-TW" sz="3200" dirty="0"/>
              <a:t>2</a:t>
            </a:r>
            <a:r>
              <a:rPr lang="zh-TW" altLang="en-US" sz="3200" dirty="0"/>
              <a:t>下，</a:t>
            </a:r>
          </a:p>
          <a:p>
            <a:r>
              <a:rPr lang="zh-TW" altLang="en-US" sz="3200" dirty="0"/>
              <a:t>還說：「下次再跌倒就打 </a:t>
            </a:r>
            <a:r>
              <a:rPr lang="en-US" altLang="zh-TW" sz="3200" dirty="0"/>
              <a:t>4</a:t>
            </a:r>
            <a:r>
              <a:rPr lang="zh-TW" altLang="en-US" sz="3200" dirty="0"/>
              <a:t>下！」</a:t>
            </a:r>
          </a:p>
          <a:p>
            <a:r>
              <a:rPr lang="zh-TW" altLang="en-US" sz="3200" dirty="0"/>
              <a:t>是妳教會我要為自己的不小心負責。</a:t>
            </a:r>
          </a:p>
        </p:txBody>
      </p:sp>
    </p:spTree>
    <p:extLst>
      <p:ext uri="{BB962C8B-B14F-4D97-AF65-F5344CB8AC3E}">
        <p14:creationId xmlns:p14="http://schemas.microsoft.com/office/powerpoint/2010/main" val="507544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403648" y="260648"/>
            <a:ext cx="7406640" cy="1224136"/>
          </a:xfrm>
        </p:spPr>
        <p:txBody>
          <a:bodyPr>
            <a:normAutofit fontScale="90000"/>
          </a:bodyPr>
          <a:lstStyle/>
          <a:p>
            <a:r>
              <a:rPr lang="zh-TW" altLang="en-US" b="1" dirty="0" smtClean="0">
                <a:effectLst/>
              </a:rPr>
              <a:t>                                                                </a:t>
            </a:r>
            <a:r>
              <a:rPr lang="en-US" altLang="zh-TW" b="1" dirty="0" smtClean="0">
                <a:effectLst/>
              </a:rPr>
              <a:t/>
            </a:r>
            <a:br>
              <a:rPr lang="en-US" altLang="zh-TW" b="1" dirty="0" smtClean="0">
                <a:effectLst/>
              </a:rPr>
            </a:br>
            <a:r>
              <a:rPr lang="en-US" altLang="zh-TW" b="1" dirty="0">
                <a:effectLst/>
              </a:rPr>
              <a:t/>
            </a:r>
            <a:br>
              <a:rPr lang="en-US" altLang="zh-TW" b="1" dirty="0">
                <a:effectLst/>
              </a:rPr>
            </a:br>
            <a:r>
              <a:rPr lang="zh-TW" altLang="en-US" b="1" dirty="0">
                <a:effectLst/>
              </a:rPr>
              <a:t/>
            </a:r>
            <a:br>
              <a:rPr lang="zh-TW" altLang="en-US" b="1" dirty="0">
                <a:effectLst/>
              </a:rPr>
            </a:br>
            <a:endParaRPr lang="en-US" altLang="zh-TW" dirty="0">
              <a:effectLst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259632" y="476672"/>
            <a:ext cx="7478648" cy="6043432"/>
          </a:xfrm>
        </p:spPr>
        <p:txBody>
          <a:bodyPr>
            <a:normAutofit/>
          </a:bodyPr>
          <a:lstStyle/>
          <a:p>
            <a:endParaRPr lang="en-US" altLang="zh-TW" sz="3200" dirty="0" smtClean="0"/>
          </a:p>
          <a:p>
            <a:r>
              <a:rPr lang="en-US" altLang="zh-TW" sz="3200" dirty="0" smtClean="0"/>
              <a:t>4</a:t>
            </a:r>
            <a:r>
              <a:rPr lang="zh-TW" altLang="en-US" sz="3200" dirty="0"/>
              <a:t>歲那年，</a:t>
            </a:r>
          </a:p>
          <a:p>
            <a:r>
              <a:rPr lang="zh-TW" altLang="en-US" sz="3200" dirty="0"/>
              <a:t>我因為看電視不想吃飯，</a:t>
            </a:r>
          </a:p>
          <a:p>
            <a:r>
              <a:rPr lang="zh-TW" altLang="en-US" sz="3200" dirty="0"/>
              <a:t>妳說如果現在不吃就要餓到明天。</a:t>
            </a:r>
          </a:p>
          <a:p>
            <a:r>
              <a:rPr lang="zh-TW" altLang="en-US" sz="3200" dirty="0"/>
              <a:t>我以為妳只是說說而已，</a:t>
            </a:r>
          </a:p>
          <a:p>
            <a:r>
              <a:rPr lang="zh-TW" altLang="en-US" sz="3200" dirty="0"/>
              <a:t>誰知道廚房竟然連半塊饅頭也沒找到。</a:t>
            </a:r>
          </a:p>
          <a:p>
            <a:r>
              <a:rPr lang="zh-TW" altLang="en-US" sz="3200" dirty="0"/>
              <a:t>是妳教會我要為自己的任性負責。</a:t>
            </a:r>
          </a:p>
        </p:txBody>
      </p:sp>
    </p:spTree>
    <p:extLst>
      <p:ext uri="{BB962C8B-B14F-4D97-AF65-F5344CB8AC3E}">
        <p14:creationId xmlns:p14="http://schemas.microsoft.com/office/powerpoint/2010/main" val="3705391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403648" y="260648"/>
            <a:ext cx="7406640" cy="1224136"/>
          </a:xfrm>
        </p:spPr>
        <p:txBody>
          <a:bodyPr>
            <a:normAutofit fontScale="90000"/>
          </a:bodyPr>
          <a:lstStyle/>
          <a:p>
            <a:r>
              <a:rPr lang="zh-TW" altLang="en-US" b="1" dirty="0" smtClean="0">
                <a:effectLst/>
              </a:rPr>
              <a:t>                                                                </a:t>
            </a:r>
            <a:r>
              <a:rPr lang="en-US" altLang="zh-TW" b="1" dirty="0" smtClean="0">
                <a:effectLst/>
              </a:rPr>
              <a:t/>
            </a:r>
            <a:br>
              <a:rPr lang="en-US" altLang="zh-TW" b="1" dirty="0" smtClean="0">
                <a:effectLst/>
              </a:rPr>
            </a:br>
            <a:r>
              <a:rPr lang="en-US" altLang="zh-TW" b="1" dirty="0">
                <a:effectLst/>
              </a:rPr>
              <a:t/>
            </a:r>
            <a:br>
              <a:rPr lang="en-US" altLang="zh-TW" b="1" dirty="0">
                <a:effectLst/>
              </a:rPr>
            </a:br>
            <a:r>
              <a:rPr lang="zh-TW" altLang="en-US" b="1" dirty="0">
                <a:effectLst/>
              </a:rPr>
              <a:t/>
            </a:r>
            <a:br>
              <a:rPr lang="zh-TW" altLang="en-US" b="1" dirty="0">
                <a:effectLst/>
              </a:rPr>
            </a:br>
            <a:endParaRPr lang="en-US" altLang="zh-TW" dirty="0">
              <a:effectLst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259632" y="476672"/>
            <a:ext cx="7478648" cy="6043432"/>
          </a:xfrm>
        </p:spPr>
        <p:txBody>
          <a:bodyPr>
            <a:normAutofit/>
          </a:bodyPr>
          <a:lstStyle/>
          <a:p>
            <a:r>
              <a:rPr lang="zh-TW" altLang="en-US" sz="3200" b="1" dirty="0"/>
              <a:t>不讓孩子予取予求，教他做家事</a:t>
            </a:r>
          </a:p>
          <a:p>
            <a:r>
              <a:rPr lang="zh-TW" altLang="en-US" sz="3200" b="1" dirty="0"/>
              <a:t>教他為自己的選擇和生活負責</a:t>
            </a:r>
          </a:p>
          <a:p>
            <a:r>
              <a:rPr lang="en-US" altLang="zh-TW" sz="3200" dirty="0"/>
              <a:t>6</a:t>
            </a:r>
            <a:r>
              <a:rPr lang="zh-TW" altLang="en-US" sz="3200" dirty="0"/>
              <a:t>歲那年，</a:t>
            </a:r>
          </a:p>
          <a:p>
            <a:r>
              <a:rPr lang="zh-TW" altLang="en-US" sz="3200" dirty="0"/>
              <a:t>妳帶我到玩具店買聖誕禮物，說好只能買一樣。</a:t>
            </a:r>
          </a:p>
          <a:p>
            <a:r>
              <a:rPr lang="zh-TW" altLang="en-US" sz="3200" dirty="0"/>
              <a:t>但買了變形金剛我還想要模型飛機，</a:t>
            </a:r>
          </a:p>
          <a:p>
            <a:r>
              <a:rPr lang="zh-TW" altLang="en-US" sz="3200" dirty="0"/>
              <a:t>妳不同意我就躺在地上哭。誰知妳轉身就走，</a:t>
            </a:r>
          </a:p>
          <a:p>
            <a:r>
              <a:rPr lang="zh-TW" altLang="en-US" sz="3200" dirty="0"/>
              <a:t>我只好擦乾眼淚乖乖跟上去。</a:t>
            </a:r>
          </a:p>
          <a:p>
            <a:r>
              <a:rPr lang="zh-TW" altLang="en-US" sz="3200" dirty="0"/>
              <a:t>是妳教會我要為自己的選擇負責。</a:t>
            </a:r>
          </a:p>
        </p:txBody>
      </p:sp>
    </p:spTree>
    <p:extLst>
      <p:ext uri="{BB962C8B-B14F-4D97-AF65-F5344CB8AC3E}">
        <p14:creationId xmlns:p14="http://schemas.microsoft.com/office/powerpoint/2010/main" val="319355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403648" y="260648"/>
            <a:ext cx="7406640" cy="1224136"/>
          </a:xfrm>
        </p:spPr>
        <p:txBody>
          <a:bodyPr>
            <a:normAutofit fontScale="90000"/>
          </a:bodyPr>
          <a:lstStyle/>
          <a:p>
            <a:r>
              <a:rPr lang="zh-TW" altLang="en-US" b="1" dirty="0" smtClean="0">
                <a:effectLst/>
              </a:rPr>
              <a:t>                                                                </a:t>
            </a:r>
            <a:r>
              <a:rPr lang="en-US" altLang="zh-TW" b="1" dirty="0" smtClean="0">
                <a:effectLst/>
              </a:rPr>
              <a:t/>
            </a:r>
            <a:br>
              <a:rPr lang="en-US" altLang="zh-TW" b="1" dirty="0" smtClean="0">
                <a:effectLst/>
              </a:rPr>
            </a:br>
            <a:r>
              <a:rPr lang="en-US" altLang="zh-TW" b="1" dirty="0">
                <a:effectLst/>
              </a:rPr>
              <a:t/>
            </a:r>
            <a:br>
              <a:rPr lang="en-US" altLang="zh-TW" b="1" dirty="0">
                <a:effectLst/>
              </a:rPr>
            </a:br>
            <a:r>
              <a:rPr lang="zh-TW" altLang="en-US" b="1" dirty="0">
                <a:effectLst/>
              </a:rPr>
              <a:t/>
            </a:r>
            <a:br>
              <a:rPr lang="zh-TW" altLang="en-US" b="1" dirty="0">
                <a:effectLst/>
              </a:rPr>
            </a:br>
            <a:endParaRPr lang="en-US" altLang="zh-TW" dirty="0">
              <a:effectLst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259632" y="476672"/>
            <a:ext cx="7478648" cy="6043432"/>
          </a:xfrm>
        </p:spPr>
        <p:txBody>
          <a:bodyPr>
            <a:normAutofit/>
          </a:bodyPr>
          <a:lstStyle/>
          <a:p>
            <a:endParaRPr lang="en-US" altLang="zh-TW" sz="3200" dirty="0" smtClean="0"/>
          </a:p>
          <a:p>
            <a:r>
              <a:rPr lang="en-US" altLang="zh-TW" sz="3200" dirty="0" smtClean="0"/>
              <a:t>8</a:t>
            </a:r>
            <a:r>
              <a:rPr lang="zh-TW" altLang="en-US" sz="3200" dirty="0"/>
              <a:t>歲那年，</a:t>
            </a:r>
          </a:p>
          <a:p>
            <a:r>
              <a:rPr lang="zh-TW" altLang="en-US" sz="3200" dirty="0"/>
              <a:t>我想學著洗襪子，妳教我怎樣才能洗乾淨；</a:t>
            </a:r>
          </a:p>
          <a:p>
            <a:r>
              <a:rPr lang="zh-TW" altLang="en-US" sz="3200" dirty="0"/>
              <a:t>我想學著刷碗，妳教我怎麼洗才不會打破；</a:t>
            </a:r>
          </a:p>
          <a:p>
            <a:r>
              <a:rPr lang="zh-TW" altLang="en-US" sz="3200" dirty="0"/>
              <a:t>我想自己裝飯，妳教我怎樣才不會被燙著。</a:t>
            </a:r>
          </a:p>
          <a:p>
            <a:r>
              <a:rPr lang="zh-TW" altLang="en-US" sz="3200" dirty="0"/>
              <a:t>是妳教會我要為自己的生活負責。</a:t>
            </a:r>
          </a:p>
          <a:p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761092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403648" y="260648"/>
            <a:ext cx="7406640" cy="1224136"/>
          </a:xfrm>
        </p:spPr>
        <p:txBody>
          <a:bodyPr>
            <a:normAutofit fontScale="90000"/>
          </a:bodyPr>
          <a:lstStyle/>
          <a:p>
            <a:r>
              <a:rPr lang="zh-TW" altLang="en-US" b="1" dirty="0" smtClean="0">
                <a:effectLst/>
              </a:rPr>
              <a:t>                                                                </a:t>
            </a:r>
            <a:r>
              <a:rPr lang="en-US" altLang="zh-TW" b="1" dirty="0" smtClean="0">
                <a:effectLst/>
              </a:rPr>
              <a:t/>
            </a:r>
            <a:br>
              <a:rPr lang="en-US" altLang="zh-TW" b="1" dirty="0" smtClean="0">
                <a:effectLst/>
              </a:rPr>
            </a:br>
            <a:r>
              <a:rPr lang="en-US" altLang="zh-TW" b="1" dirty="0">
                <a:effectLst/>
              </a:rPr>
              <a:t/>
            </a:r>
            <a:br>
              <a:rPr lang="en-US" altLang="zh-TW" b="1" dirty="0">
                <a:effectLst/>
              </a:rPr>
            </a:br>
            <a:r>
              <a:rPr lang="zh-TW" altLang="en-US" b="1" dirty="0">
                <a:effectLst/>
              </a:rPr>
              <a:t/>
            </a:r>
            <a:br>
              <a:rPr lang="zh-TW" altLang="en-US" b="1" dirty="0">
                <a:effectLst/>
              </a:rPr>
            </a:br>
            <a:endParaRPr lang="en-US" altLang="zh-TW" dirty="0">
              <a:effectLst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259632" y="476672"/>
            <a:ext cx="7478648" cy="6043432"/>
          </a:xfrm>
        </p:spPr>
        <p:txBody>
          <a:bodyPr>
            <a:normAutofit/>
          </a:bodyPr>
          <a:lstStyle/>
          <a:p>
            <a:endParaRPr lang="en-US" altLang="zh-TW" sz="3200" dirty="0" smtClean="0"/>
          </a:p>
          <a:p>
            <a:r>
              <a:rPr lang="en-US" altLang="zh-TW" sz="3200" dirty="0" smtClean="0"/>
              <a:t>10</a:t>
            </a:r>
            <a:r>
              <a:rPr lang="zh-TW" altLang="en-US" sz="3200" dirty="0"/>
              <a:t>歲那年，</a:t>
            </a:r>
          </a:p>
          <a:p>
            <a:r>
              <a:rPr lang="zh-TW" altLang="en-US" sz="3200" dirty="0"/>
              <a:t>看著同學們下課後趕著上安親班和才藝班，</a:t>
            </a:r>
          </a:p>
          <a:p>
            <a:r>
              <a:rPr lang="zh-TW" altLang="en-US" sz="3200" dirty="0"/>
              <a:t>妳說上課認真，下課認真玩，</a:t>
            </a:r>
          </a:p>
          <a:p>
            <a:r>
              <a:rPr lang="zh-TW" altLang="en-US" sz="3200" dirty="0"/>
              <a:t>有空多看書比什麼都好。</a:t>
            </a:r>
          </a:p>
          <a:p>
            <a:r>
              <a:rPr lang="zh-TW" altLang="en-US" sz="3200" dirty="0"/>
              <a:t>是妳教會我要為自己的興趣負責。</a:t>
            </a:r>
          </a:p>
          <a:p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902456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403648" y="260648"/>
            <a:ext cx="7406640" cy="1224136"/>
          </a:xfrm>
        </p:spPr>
        <p:txBody>
          <a:bodyPr>
            <a:normAutofit fontScale="90000"/>
          </a:bodyPr>
          <a:lstStyle/>
          <a:p>
            <a:r>
              <a:rPr lang="zh-TW" altLang="en-US" b="1" dirty="0" smtClean="0">
                <a:effectLst/>
              </a:rPr>
              <a:t>                                                                </a:t>
            </a:r>
            <a:r>
              <a:rPr lang="en-US" altLang="zh-TW" b="1" dirty="0" smtClean="0">
                <a:effectLst/>
              </a:rPr>
              <a:t/>
            </a:r>
            <a:br>
              <a:rPr lang="en-US" altLang="zh-TW" b="1" dirty="0" smtClean="0">
                <a:effectLst/>
              </a:rPr>
            </a:br>
            <a:r>
              <a:rPr lang="en-US" altLang="zh-TW" b="1" dirty="0">
                <a:effectLst/>
              </a:rPr>
              <a:t/>
            </a:r>
            <a:br>
              <a:rPr lang="en-US" altLang="zh-TW" b="1" dirty="0">
                <a:effectLst/>
              </a:rPr>
            </a:br>
            <a:r>
              <a:rPr lang="zh-TW" altLang="en-US" b="1" dirty="0">
                <a:effectLst/>
              </a:rPr>
              <a:t/>
            </a:r>
            <a:br>
              <a:rPr lang="zh-TW" altLang="en-US" b="1" dirty="0">
                <a:effectLst/>
              </a:rPr>
            </a:br>
            <a:endParaRPr lang="en-US" altLang="zh-TW" dirty="0">
              <a:effectLst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259632" y="476672"/>
            <a:ext cx="7478648" cy="6043432"/>
          </a:xfrm>
        </p:spPr>
        <p:txBody>
          <a:bodyPr>
            <a:normAutofit/>
          </a:bodyPr>
          <a:lstStyle/>
          <a:p>
            <a:r>
              <a:rPr lang="zh-TW" altLang="en-US" sz="3200" b="1" dirty="0"/>
              <a:t>教孩子彌補過錯，追求興趣</a:t>
            </a:r>
          </a:p>
          <a:p>
            <a:r>
              <a:rPr lang="zh-TW" altLang="en-US" sz="3200" b="1" dirty="0"/>
              <a:t>為自己的堅持負責</a:t>
            </a:r>
          </a:p>
          <a:p>
            <a:r>
              <a:rPr lang="en-US" altLang="zh-TW" sz="3200" dirty="0"/>
              <a:t>13</a:t>
            </a:r>
            <a:r>
              <a:rPr lang="zh-TW" altLang="en-US" sz="3200" dirty="0"/>
              <a:t>歲那年，</a:t>
            </a:r>
          </a:p>
          <a:p>
            <a:r>
              <a:rPr lang="zh-TW" altLang="en-US" sz="3200" dirty="0"/>
              <a:t>我踢球打破鄰居窗戶，</a:t>
            </a:r>
          </a:p>
          <a:p>
            <a:r>
              <a:rPr lang="zh-TW" altLang="en-US" sz="3200" dirty="0"/>
              <a:t>妳帶我去買玻璃和釘子，</a:t>
            </a:r>
          </a:p>
          <a:p>
            <a:r>
              <a:rPr lang="zh-TW" altLang="en-US" sz="3200" dirty="0"/>
              <a:t>讓我跟妳一起裝好玻璃，</a:t>
            </a:r>
          </a:p>
          <a:p>
            <a:r>
              <a:rPr lang="zh-TW" altLang="en-US" sz="3200" dirty="0"/>
              <a:t>費用從我的零用錢扣掉。</a:t>
            </a:r>
          </a:p>
          <a:p>
            <a:r>
              <a:rPr lang="zh-TW" altLang="en-US" sz="3200" b="1" dirty="0"/>
              <a:t>是妳教會我要為自己的錯誤負責。</a:t>
            </a:r>
          </a:p>
          <a:p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405411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403648" y="260648"/>
            <a:ext cx="7406640" cy="1224136"/>
          </a:xfrm>
        </p:spPr>
        <p:txBody>
          <a:bodyPr>
            <a:normAutofit fontScale="90000"/>
          </a:bodyPr>
          <a:lstStyle/>
          <a:p>
            <a:r>
              <a:rPr lang="zh-TW" altLang="en-US" b="1" dirty="0" smtClean="0">
                <a:effectLst/>
              </a:rPr>
              <a:t>                                                                </a:t>
            </a:r>
            <a:r>
              <a:rPr lang="en-US" altLang="zh-TW" b="1" dirty="0" smtClean="0">
                <a:effectLst/>
              </a:rPr>
              <a:t/>
            </a:r>
            <a:br>
              <a:rPr lang="en-US" altLang="zh-TW" b="1" dirty="0" smtClean="0">
                <a:effectLst/>
              </a:rPr>
            </a:br>
            <a:r>
              <a:rPr lang="en-US" altLang="zh-TW" b="1" dirty="0">
                <a:effectLst/>
              </a:rPr>
              <a:t/>
            </a:r>
            <a:br>
              <a:rPr lang="en-US" altLang="zh-TW" b="1" dirty="0">
                <a:effectLst/>
              </a:rPr>
            </a:br>
            <a:r>
              <a:rPr lang="zh-TW" altLang="en-US" b="1" dirty="0">
                <a:effectLst/>
              </a:rPr>
              <a:t/>
            </a:r>
            <a:br>
              <a:rPr lang="zh-TW" altLang="en-US" b="1" dirty="0">
                <a:effectLst/>
              </a:rPr>
            </a:br>
            <a:endParaRPr lang="en-US" altLang="zh-TW" dirty="0">
              <a:effectLst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259632" y="476672"/>
            <a:ext cx="7478648" cy="6043432"/>
          </a:xfrm>
        </p:spPr>
        <p:txBody>
          <a:bodyPr>
            <a:normAutofit/>
          </a:bodyPr>
          <a:lstStyle/>
          <a:p>
            <a:r>
              <a:rPr lang="en-US" altLang="zh-TW" sz="3200" dirty="0"/>
              <a:t>15</a:t>
            </a:r>
            <a:r>
              <a:rPr lang="zh-TW" altLang="en-US" sz="3200" dirty="0"/>
              <a:t>歲那年，</a:t>
            </a:r>
          </a:p>
          <a:p>
            <a:r>
              <a:rPr lang="zh-TW" altLang="en-US" sz="3200" dirty="0"/>
              <a:t>我想學鋼琴，妳幫我買了口琴。</a:t>
            </a:r>
          </a:p>
          <a:p>
            <a:r>
              <a:rPr lang="zh-TW" altLang="en-US" sz="3200" dirty="0"/>
              <a:t>妳說我先把口琴練好再彈鋼琴。</a:t>
            </a:r>
          </a:p>
          <a:p>
            <a:r>
              <a:rPr lang="zh-TW" altLang="en-US" sz="3200" dirty="0"/>
              <a:t>口琴吹到現在，但我早就不想學鋼琴了。</a:t>
            </a:r>
          </a:p>
          <a:p>
            <a:r>
              <a:rPr lang="zh-TW" altLang="en-US" sz="3200" dirty="0"/>
              <a:t>是妳教會我要為自己的堅持負責。</a:t>
            </a:r>
          </a:p>
          <a:p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813627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403648" y="260648"/>
            <a:ext cx="7406640" cy="1224136"/>
          </a:xfrm>
        </p:spPr>
        <p:txBody>
          <a:bodyPr>
            <a:normAutofit fontScale="90000"/>
          </a:bodyPr>
          <a:lstStyle/>
          <a:p>
            <a:r>
              <a:rPr lang="zh-TW" altLang="en-US" b="1" dirty="0" smtClean="0">
                <a:effectLst/>
              </a:rPr>
              <a:t>                                                                </a:t>
            </a:r>
            <a:r>
              <a:rPr lang="en-US" altLang="zh-TW" b="1" dirty="0" smtClean="0">
                <a:effectLst/>
              </a:rPr>
              <a:t/>
            </a:r>
            <a:br>
              <a:rPr lang="en-US" altLang="zh-TW" b="1" dirty="0" smtClean="0">
                <a:effectLst/>
              </a:rPr>
            </a:br>
            <a:r>
              <a:rPr lang="en-US" altLang="zh-TW" b="1" dirty="0">
                <a:effectLst/>
              </a:rPr>
              <a:t/>
            </a:r>
            <a:br>
              <a:rPr lang="en-US" altLang="zh-TW" b="1" dirty="0">
                <a:effectLst/>
              </a:rPr>
            </a:br>
            <a:r>
              <a:rPr lang="zh-TW" altLang="en-US" b="1" dirty="0">
                <a:effectLst/>
              </a:rPr>
              <a:t/>
            </a:r>
            <a:br>
              <a:rPr lang="zh-TW" altLang="en-US" b="1" dirty="0">
                <a:effectLst/>
              </a:rPr>
            </a:br>
            <a:endParaRPr lang="en-US" altLang="zh-TW" dirty="0">
              <a:effectLst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640" y="476672"/>
            <a:ext cx="7478648" cy="6043432"/>
          </a:xfrm>
        </p:spPr>
        <p:txBody>
          <a:bodyPr>
            <a:normAutofit/>
          </a:bodyPr>
          <a:lstStyle/>
          <a:p>
            <a:endParaRPr lang="en-US" altLang="zh-TW" sz="3200" dirty="0" smtClean="0"/>
          </a:p>
          <a:p>
            <a:r>
              <a:rPr lang="en-US" altLang="zh-TW" sz="3200" dirty="0" smtClean="0"/>
              <a:t>19</a:t>
            </a:r>
            <a:r>
              <a:rPr lang="zh-TW" altLang="en-US" sz="3200" dirty="0"/>
              <a:t>歲那年，</a:t>
            </a:r>
          </a:p>
          <a:p>
            <a:r>
              <a:rPr lang="zh-TW" altLang="en-US" sz="3200" dirty="0"/>
              <a:t>我考大學，妳幫我分析幾個我感興趣的科系後，</a:t>
            </a:r>
          </a:p>
          <a:p>
            <a:r>
              <a:rPr lang="zh-TW" altLang="en-US" sz="3200" b="1" dirty="0"/>
              <a:t>讓我多問問自己的心意再來決定。</a:t>
            </a:r>
          </a:p>
          <a:p>
            <a:r>
              <a:rPr lang="zh-TW" altLang="en-US" sz="3200" b="1" dirty="0"/>
              <a:t>是妳教會我要為自己的未來負責。</a:t>
            </a:r>
          </a:p>
          <a:p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510375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403648" y="260648"/>
            <a:ext cx="7406640" cy="1224136"/>
          </a:xfrm>
        </p:spPr>
        <p:txBody>
          <a:bodyPr>
            <a:normAutofit fontScale="90000"/>
          </a:bodyPr>
          <a:lstStyle/>
          <a:p>
            <a:r>
              <a:rPr lang="zh-TW" altLang="en-US" b="1" dirty="0" smtClean="0">
                <a:effectLst/>
              </a:rPr>
              <a:t>                                                                </a:t>
            </a:r>
            <a:r>
              <a:rPr lang="en-US" altLang="zh-TW" b="1" dirty="0" smtClean="0">
                <a:effectLst/>
              </a:rPr>
              <a:t/>
            </a:r>
            <a:br>
              <a:rPr lang="en-US" altLang="zh-TW" b="1" dirty="0" smtClean="0">
                <a:effectLst/>
              </a:rPr>
            </a:br>
            <a:r>
              <a:rPr lang="en-US" altLang="zh-TW" b="1" dirty="0">
                <a:effectLst/>
              </a:rPr>
              <a:t/>
            </a:r>
            <a:br>
              <a:rPr lang="en-US" altLang="zh-TW" b="1" dirty="0">
                <a:effectLst/>
              </a:rPr>
            </a:br>
            <a:r>
              <a:rPr lang="zh-TW" altLang="en-US" b="1" dirty="0">
                <a:effectLst/>
              </a:rPr>
              <a:t/>
            </a:r>
            <a:br>
              <a:rPr lang="zh-TW" altLang="en-US" b="1" dirty="0">
                <a:effectLst/>
              </a:rPr>
            </a:br>
            <a:endParaRPr lang="en-US" altLang="zh-TW" dirty="0">
              <a:effectLst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640" y="476672"/>
            <a:ext cx="7478648" cy="6043432"/>
          </a:xfrm>
        </p:spPr>
        <p:txBody>
          <a:bodyPr>
            <a:normAutofit/>
          </a:bodyPr>
          <a:lstStyle/>
          <a:p>
            <a:r>
              <a:rPr lang="zh-TW" altLang="en-US" sz="3200" b="1" dirty="0"/>
              <a:t>鼓勵孩子面對事業和感情，</a:t>
            </a:r>
          </a:p>
          <a:p>
            <a:r>
              <a:rPr lang="zh-TW" altLang="en-US" sz="3200" b="1" dirty="0"/>
              <a:t>為自己負責！</a:t>
            </a:r>
          </a:p>
          <a:p>
            <a:r>
              <a:rPr lang="en-US" altLang="zh-TW" sz="3200" dirty="0"/>
              <a:t>20</a:t>
            </a:r>
            <a:r>
              <a:rPr lang="zh-TW" altLang="en-US" sz="3200" dirty="0"/>
              <a:t>歲那年，</a:t>
            </a:r>
          </a:p>
          <a:p>
            <a:r>
              <a:rPr lang="zh-TW" altLang="en-US" sz="3200" dirty="0"/>
              <a:t>我想換新手機，妳說手機沒壞就別換，</a:t>
            </a:r>
          </a:p>
          <a:p>
            <a:r>
              <a:rPr lang="zh-TW" altLang="en-US" sz="3200" dirty="0"/>
              <a:t>不然就自己打工賺錢買。</a:t>
            </a:r>
          </a:p>
          <a:p>
            <a:r>
              <a:rPr lang="zh-TW" altLang="en-US" sz="3200" dirty="0"/>
              <a:t>當我用家教費買到手機時，</a:t>
            </a:r>
          </a:p>
          <a:p>
            <a:r>
              <a:rPr lang="zh-TW" altLang="en-US" sz="3200" dirty="0"/>
              <a:t>成就感帶來的喜悅超過得到手機本身。</a:t>
            </a:r>
          </a:p>
          <a:p>
            <a:r>
              <a:rPr lang="zh-TW" altLang="en-US" sz="3200" dirty="0"/>
              <a:t>是妳教會我要為自己的慾望負責。</a:t>
            </a:r>
          </a:p>
          <a:p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598988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403648" y="260648"/>
            <a:ext cx="7406640" cy="1224136"/>
          </a:xfrm>
        </p:spPr>
        <p:txBody>
          <a:bodyPr>
            <a:normAutofit fontScale="90000"/>
          </a:bodyPr>
          <a:lstStyle/>
          <a:p>
            <a:r>
              <a:rPr lang="zh-TW" altLang="en-US" b="1" dirty="0" smtClean="0">
                <a:effectLst/>
              </a:rPr>
              <a:t>                                                                </a:t>
            </a:r>
            <a:r>
              <a:rPr lang="en-US" altLang="zh-TW" b="1" dirty="0" smtClean="0">
                <a:effectLst/>
              </a:rPr>
              <a:t/>
            </a:r>
            <a:br>
              <a:rPr lang="en-US" altLang="zh-TW" b="1" dirty="0" smtClean="0">
                <a:effectLst/>
              </a:rPr>
            </a:br>
            <a:r>
              <a:rPr lang="en-US" altLang="zh-TW" b="1" dirty="0">
                <a:effectLst/>
              </a:rPr>
              <a:t/>
            </a:r>
            <a:br>
              <a:rPr lang="en-US" altLang="zh-TW" b="1" dirty="0">
                <a:effectLst/>
              </a:rPr>
            </a:br>
            <a:r>
              <a:rPr lang="zh-TW" altLang="en-US" b="1" dirty="0">
                <a:effectLst/>
              </a:rPr>
              <a:t/>
            </a:r>
            <a:br>
              <a:rPr lang="zh-TW" altLang="en-US" b="1" dirty="0">
                <a:effectLst/>
              </a:rPr>
            </a:br>
            <a:endParaRPr lang="en-US" altLang="zh-TW" dirty="0">
              <a:effectLst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640" y="476672"/>
            <a:ext cx="7478648" cy="6043432"/>
          </a:xfrm>
        </p:spPr>
        <p:txBody>
          <a:bodyPr>
            <a:normAutofit/>
          </a:bodyPr>
          <a:lstStyle/>
          <a:p>
            <a:r>
              <a:rPr lang="en-US" altLang="zh-TW" sz="3200" dirty="0"/>
              <a:t>24</a:t>
            </a:r>
            <a:r>
              <a:rPr lang="zh-TW" altLang="en-US" sz="3200" dirty="0"/>
              <a:t>歲那年，</a:t>
            </a:r>
          </a:p>
          <a:p>
            <a:r>
              <a:rPr lang="zh-TW" altLang="en-US" sz="3200" dirty="0"/>
              <a:t>我畢業後想創業。妳叫我別急，</a:t>
            </a:r>
          </a:p>
          <a:p>
            <a:r>
              <a:rPr lang="zh-TW" altLang="en-US" sz="3200" dirty="0"/>
              <a:t>先從基礎做起，有了經驗再說。</a:t>
            </a:r>
          </a:p>
          <a:p>
            <a:r>
              <a:rPr lang="zh-TW" altLang="en-US" sz="3200" dirty="0"/>
              <a:t>兩年後我決定開公司時，</a:t>
            </a:r>
          </a:p>
          <a:p>
            <a:r>
              <a:rPr lang="zh-TW" altLang="en-US" sz="3200" dirty="0"/>
              <a:t>妳說如果最壞的結果都能接受，就大膽用心去做。</a:t>
            </a:r>
          </a:p>
          <a:p>
            <a:r>
              <a:rPr lang="zh-TW" altLang="en-US" sz="3200" dirty="0"/>
              <a:t>妳給我</a:t>
            </a:r>
            <a:r>
              <a:rPr lang="en-US" altLang="zh-TW" sz="3200" dirty="0"/>
              <a:t>10</a:t>
            </a:r>
            <a:r>
              <a:rPr lang="zh-TW" altLang="en-US" sz="3200" dirty="0"/>
              <a:t>萬塊，要求我</a:t>
            </a:r>
            <a:r>
              <a:rPr lang="en-US" altLang="zh-TW" sz="3200" dirty="0"/>
              <a:t>4</a:t>
            </a:r>
            <a:r>
              <a:rPr lang="zh-TW" altLang="en-US" sz="3200" dirty="0"/>
              <a:t>年內歸還。</a:t>
            </a:r>
          </a:p>
          <a:p>
            <a:r>
              <a:rPr lang="zh-TW" altLang="en-US" sz="3200" dirty="0"/>
              <a:t>我還保證，不但會還錢，</a:t>
            </a:r>
          </a:p>
          <a:p>
            <a:r>
              <a:rPr lang="zh-TW" altLang="en-US" sz="3200" dirty="0"/>
              <a:t>還會送妳一棟房子。</a:t>
            </a:r>
          </a:p>
          <a:p>
            <a:r>
              <a:rPr lang="zh-TW" altLang="en-US" sz="3200" dirty="0"/>
              <a:t>是妳教會我要為自己的事業負責。</a:t>
            </a:r>
          </a:p>
          <a:p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4084448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403648" y="260648"/>
            <a:ext cx="7406640" cy="1224136"/>
          </a:xfrm>
        </p:spPr>
        <p:txBody>
          <a:bodyPr>
            <a:normAutofit fontScale="90000"/>
          </a:bodyPr>
          <a:lstStyle/>
          <a:p>
            <a:r>
              <a:rPr lang="zh-TW" altLang="en-US" b="1" dirty="0" smtClean="0">
                <a:effectLst/>
              </a:rPr>
              <a:t>                                                                </a:t>
            </a:r>
            <a:r>
              <a:rPr lang="en-US" altLang="zh-TW" b="1" dirty="0" smtClean="0">
                <a:effectLst/>
              </a:rPr>
              <a:t/>
            </a:r>
            <a:br>
              <a:rPr lang="en-US" altLang="zh-TW" b="1" dirty="0" smtClean="0">
                <a:effectLst/>
              </a:rPr>
            </a:br>
            <a:r>
              <a:rPr lang="en-US" altLang="zh-TW" b="1" dirty="0">
                <a:effectLst/>
              </a:rPr>
              <a:t/>
            </a:r>
            <a:br>
              <a:rPr lang="en-US" altLang="zh-TW" b="1" dirty="0">
                <a:effectLst/>
              </a:rPr>
            </a:br>
            <a:r>
              <a:rPr lang="zh-TW" altLang="en-US" b="1" dirty="0">
                <a:effectLst/>
              </a:rPr>
              <a:t/>
            </a:r>
            <a:br>
              <a:rPr lang="zh-TW" altLang="en-US" b="1" dirty="0">
                <a:effectLst/>
              </a:rPr>
            </a:br>
            <a:endParaRPr lang="en-US" altLang="zh-TW" dirty="0">
              <a:effectLst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640" y="476672"/>
            <a:ext cx="7478648" cy="6043432"/>
          </a:xfrm>
        </p:spPr>
        <p:txBody>
          <a:bodyPr>
            <a:normAutofit/>
          </a:bodyPr>
          <a:lstStyle/>
          <a:p>
            <a:endParaRPr lang="en-US" altLang="zh-TW" sz="3200" dirty="0" smtClean="0"/>
          </a:p>
          <a:p>
            <a:r>
              <a:rPr lang="en-US" altLang="zh-TW" sz="3200" dirty="0" smtClean="0"/>
              <a:t>27</a:t>
            </a:r>
            <a:r>
              <a:rPr lang="zh-TW" altLang="en-US" sz="3200" dirty="0"/>
              <a:t>歲那年，</a:t>
            </a:r>
          </a:p>
          <a:p>
            <a:r>
              <a:rPr lang="zh-TW" altLang="en-US" sz="3200" dirty="0"/>
              <a:t>我帶著漂亮的女朋友回家，</a:t>
            </a:r>
          </a:p>
          <a:p>
            <a:r>
              <a:rPr lang="zh-TW" altLang="en-US" sz="3200" dirty="0"/>
              <a:t>妳當著她的面一直誇獎我，</a:t>
            </a:r>
          </a:p>
          <a:p>
            <a:r>
              <a:rPr lang="zh-TW" altLang="en-US" sz="3200" dirty="0"/>
              <a:t>得意表示：只有自己夠優秀才能吸引同樣優秀的人，</a:t>
            </a:r>
          </a:p>
          <a:p>
            <a:r>
              <a:rPr lang="zh-TW" altLang="en-US" sz="3200" b="1" dirty="0"/>
              <a:t>還說我的愛情由我決定，</a:t>
            </a:r>
          </a:p>
          <a:p>
            <a:r>
              <a:rPr lang="zh-TW" altLang="en-US" sz="3200" dirty="0"/>
              <a:t>只要我們真心相愛，妳就開心。</a:t>
            </a:r>
          </a:p>
          <a:p>
            <a:r>
              <a:rPr lang="zh-TW" altLang="en-US" sz="3200" dirty="0"/>
              <a:t>是妳教會我要為自己的幸福負責。</a:t>
            </a:r>
          </a:p>
          <a:p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6221009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403648" y="260648"/>
            <a:ext cx="7406640" cy="1224136"/>
          </a:xfrm>
        </p:spPr>
        <p:txBody>
          <a:bodyPr>
            <a:normAutofit fontScale="90000"/>
          </a:bodyPr>
          <a:lstStyle/>
          <a:p>
            <a:r>
              <a:rPr lang="zh-TW" altLang="en-US" b="1" dirty="0" smtClean="0">
                <a:effectLst/>
              </a:rPr>
              <a:t>                                                                </a:t>
            </a:r>
            <a:r>
              <a:rPr lang="en-US" altLang="zh-TW" b="1" dirty="0" smtClean="0">
                <a:effectLst/>
              </a:rPr>
              <a:t/>
            </a:r>
            <a:br>
              <a:rPr lang="en-US" altLang="zh-TW" b="1" dirty="0" smtClean="0">
                <a:effectLst/>
              </a:rPr>
            </a:br>
            <a:r>
              <a:rPr lang="en-US" altLang="zh-TW" b="1" dirty="0">
                <a:effectLst/>
              </a:rPr>
              <a:t/>
            </a:r>
            <a:br>
              <a:rPr lang="en-US" altLang="zh-TW" b="1" dirty="0">
                <a:effectLst/>
              </a:rPr>
            </a:br>
            <a:r>
              <a:rPr lang="zh-TW" altLang="en-US" b="1" dirty="0">
                <a:effectLst/>
              </a:rPr>
              <a:t/>
            </a:r>
            <a:br>
              <a:rPr lang="zh-TW" altLang="en-US" b="1" dirty="0">
                <a:effectLst/>
              </a:rPr>
            </a:br>
            <a:endParaRPr lang="en-US" altLang="zh-TW" dirty="0">
              <a:effectLst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640" y="476672"/>
            <a:ext cx="7478648" cy="6043432"/>
          </a:xfrm>
        </p:spPr>
        <p:txBody>
          <a:bodyPr>
            <a:normAutofit/>
          </a:bodyPr>
          <a:lstStyle/>
          <a:p>
            <a:r>
              <a:rPr lang="en-US" altLang="zh-TW" sz="3200" dirty="0"/>
              <a:t>32</a:t>
            </a:r>
            <a:r>
              <a:rPr lang="zh-TW" altLang="en-US" sz="3200" dirty="0"/>
              <a:t>歲那年，</a:t>
            </a:r>
          </a:p>
          <a:p>
            <a:r>
              <a:rPr lang="zh-TW" altLang="en-US" sz="3200" dirty="0"/>
              <a:t>我把房子鑰匙交到妳手中，妳收下後立刻轉身。</a:t>
            </a:r>
          </a:p>
          <a:p>
            <a:r>
              <a:rPr lang="zh-TW" altLang="en-US" sz="3200" dirty="0"/>
              <a:t>看著妳抖動的肩膀，我知道妳在偷偷流眼淚。</a:t>
            </a:r>
          </a:p>
          <a:p>
            <a:r>
              <a:rPr lang="zh-TW" altLang="en-US" sz="3200" b="1" dirty="0"/>
              <a:t>是妳教會我要為自己的承諾負責。</a:t>
            </a:r>
          </a:p>
          <a:p>
            <a:r>
              <a:rPr lang="zh-TW" altLang="en-US" sz="3200" dirty="0"/>
              <a:t> </a:t>
            </a:r>
          </a:p>
          <a:p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9428384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403648" y="260648"/>
            <a:ext cx="7406640" cy="1224136"/>
          </a:xfrm>
        </p:spPr>
        <p:txBody>
          <a:bodyPr>
            <a:normAutofit fontScale="90000"/>
          </a:bodyPr>
          <a:lstStyle/>
          <a:p>
            <a:r>
              <a:rPr lang="zh-TW" altLang="en-US" b="1" dirty="0" smtClean="0">
                <a:effectLst/>
              </a:rPr>
              <a:t>                                                                </a:t>
            </a:r>
            <a:r>
              <a:rPr lang="en-US" altLang="zh-TW" b="1" dirty="0" smtClean="0">
                <a:effectLst/>
              </a:rPr>
              <a:t/>
            </a:r>
            <a:br>
              <a:rPr lang="en-US" altLang="zh-TW" b="1" dirty="0" smtClean="0">
                <a:effectLst/>
              </a:rPr>
            </a:br>
            <a:r>
              <a:rPr lang="en-US" altLang="zh-TW" b="1" dirty="0">
                <a:effectLst/>
              </a:rPr>
              <a:t/>
            </a:r>
            <a:br>
              <a:rPr lang="en-US" altLang="zh-TW" b="1" dirty="0">
                <a:effectLst/>
              </a:rPr>
            </a:br>
            <a:r>
              <a:rPr lang="zh-TW" altLang="en-US" b="1" dirty="0">
                <a:effectLst/>
              </a:rPr>
              <a:t/>
            </a:r>
            <a:br>
              <a:rPr lang="zh-TW" altLang="en-US" b="1" dirty="0">
                <a:effectLst/>
              </a:rPr>
            </a:br>
            <a:endParaRPr lang="en-US" altLang="zh-TW" dirty="0">
              <a:effectLst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1640" y="476672"/>
            <a:ext cx="7478648" cy="6043432"/>
          </a:xfrm>
        </p:spPr>
        <p:txBody>
          <a:bodyPr>
            <a:normAutofit/>
          </a:bodyPr>
          <a:lstStyle/>
          <a:p>
            <a:endParaRPr lang="en-US" altLang="zh-TW" sz="3200" dirty="0" smtClean="0"/>
          </a:p>
          <a:p>
            <a:r>
              <a:rPr lang="en-US" altLang="zh-TW" sz="3200" dirty="0" smtClean="0"/>
              <a:t>35</a:t>
            </a:r>
            <a:r>
              <a:rPr lang="zh-TW" altLang="en-US" sz="3200" dirty="0"/>
              <a:t>歲這一年，</a:t>
            </a:r>
          </a:p>
          <a:p>
            <a:r>
              <a:rPr lang="zh-TW" altLang="en-US" sz="3200" dirty="0"/>
              <a:t>我的公司擴建新工廠，</a:t>
            </a:r>
          </a:p>
          <a:p>
            <a:r>
              <a:rPr lang="zh-TW" altLang="en-US" sz="3200" dirty="0"/>
              <a:t>那些怪妳狠心的親戚終於閉上嘴巴。</a:t>
            </a:r>
          </a:p>
          <a:p>
            <a:r>
              <a:rPr lang="zh-TW" altLang="en-US" sz="3200" dirty="0"/>
              <a:t>同時我也教育我的孩子學會為自己負責，</a:t>
            </a:r>
          </a:p>
          <a:p>
            <a:r>
              <a:rPr lang="zh-TW" altLang="en-US" sz="3200" dirty="0"/>
              <a:t>我相信他以後會比我更優秀。</a:t>
            </a:r>
          </a:p>
          <a:p>
            <a:r>
              <a:rPr lang="zh-TW" altLang="en-US" sz="3200" dirty="0"/>
              <a:t> </a:t>
            </a:r>
          </a:p>
          <a:p>
            <a:r>
              <a:rPr lang="zh-TW" altLang="en-US" sz="3200" dirty="0" smtClean="0"/>
              <a:t>                                          愛</a:t>
            </a:r>
            <a:r>
              <a:rPr lang="zh-TW" altLang="en-US" sz="3200" dirty="0"/>
              <a:t>妳的兒子敬上</a:t>
            </a:r>
          </a:p>
          <a:p>
            <a:r>
              <a:rPr lang="zh-TW" altLang="en-US" sz="3200" dirty="0"/>
              <a:t> </a:t>
            </a:r>
          </a:p>
          <a:p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58589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夏至">
  <a:themeElements>
    <a:clrScheme name="夏至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夏至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夏至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24</TotalTime>
  <Words>1850</Words>
  <Application>Microsoft Office PowerPoint</Application>
  <PresentationFormat>如螢幕大小 (4:3)</PresentationFormat>
  <Paragraphs>254</Paragraphs>
  <Slides>32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32</vt:i4>
      </vt:variant>
    </vt:vector>
  </HeadingPairs>
  <TitlesOfParts>
    <vt:vector size="33" baseType="lpstr">
      <vt:lpstr>夏至</vt:lpstr>
      <vt:lpstr>          死刑犯和 CEO寫給媽媽的信</vt:lpstr>
      <vt:lpstr>                                                                  一個死刑犯寫給父母的信： </vt:lpstr>
      <vt:lpstr>                                                                   </vt:lpstr>
      <vt:lpstr>                                                                   </vt:lpstr>
      <vt:lpstr>                                                                   </vt:lpstr>
      <vt:lpstr>                                                                   </vt:lpstr>
      <vt:lpstr>                                                                   </vt:lpstr>
      <vt:lpstr>                                                                   </vt:lpstr>
      <vt:lpstr>                                                                   </vt:lpstr>
      <vt:lpstr>                                                                   </vt:lpstr>
      <vt:lpstr>                                                                   </vt:lpstr>
      <vt:lpstr>                                                                   </vt:lpstr>
      <vt:lpstr>                                                                   </vt:lpstr>
      <vt:lpstr>                                                                   </vt:lpstr>
      <vt:lpstr>                                                                   </vt:lpstr>
      <vt:lpstr>                                                                   </vt:lpstr>
      <vt:lpstr>                                                                   </vt:lpstr>
      <vt:lpstr>                                                                   </vt:lpstr>
      <vt:lpstr>                                                                   </vt:lpstr>
      <vt:lpstr>                                                                   </vt:lpstr>
      <vt:lpstr>                                                                   </vt:lpstr>
      <vt:lpstr>                                                                   </vt:lpstr>
      <vt:lpstr>                                                                   </vt:lpstr>
      <vt:lpstr>                                                                   </vt:lpstr>
      <vt:lpstr>                                                                   </vt:lpstr>
      <vt:lpstr>                                                                   </vt:lpstr>
      <vt:lpstr>                                                                   </vt:lpstr>
      <vt:lpstr>                                                                   </vt:lpstr>
      <vt:lpstr>                                                                   </vt:lpstr>
      <vt:lpstr>                                                                   </vt:lpstr>
      <vt:lpstr>                                                                   </vt:lpstr>
      <vt:lpstr>                                                               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死刑犯和 CEO寫給媽媽的信</dc:title>
  <dc:creator>woho</dc:creator>
  <cp:lastModifiedBy>woho</cp:lastModifiedBy>
  <cp:revision>12</cp:revision>
  <dcterms:created xsi:type="dcterms:W3CDTF">2020-08-29T08:57:28Z</dcterms:created>
  <dcterms:modified xsi:type="dcterms:W3CDTF">2020-08-29T09:26:15Z</dcterms:modified>
</cp:coreProperties>
</file>